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handoutMasterIdLst>
    <p:handoutMasterId r:id="rId20"/>
  </p:handoutMasterIdLst>
  <p:sldIdLst>
    <p:sldId id="306" r:id="rId5"/>
    <p:sldId id="309" r:id="rId6"/>
    <p:sldId id="308" r:id="rId7"/>
    <p:sldId id="314" r:id="rId8"/>
    <p:sldId id="315" r:id="rId9"/>
    <p:sldId id="324" r:id="rId10"/>
    <p:sldId id="316" r:id="rId11"/>
    <p:sldId id="317" r:id="rId12"/>
    <p:sldId id="318" r:id="rId13"/>
    <p:sldId id="319" r:id="rId14"/>
    <p:sldId id="320" r:id="rId15"/>
    <p:sldId id="321" r:id="rId16"/>
    <p:sldId id="322" r:id="rId17"/>
    <p:sldId id="323"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93" autoAdjust="0"/>
    <p:restoredTop sz="86408" autoAdjust="0"/>
  </p:normalViewPr>
  <p:slideViewPr>
    <p:cSldViewPr snapToGrid="0">
      <p:cViewPr varScale="1">
        <p:scale>
          <a:sx n="124" d="100"/>
          <a:sy n="124" d="100"/>
        </p:scale>
        <p:origin x="96" y="532"/>
      </p:cViewPr>
      <p:guideLst>
        <p:guide orient="horz" pos="1392"/>
        <p:guide pos="7056"/>
        <p:guide orient="horz" pos="3168"/>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2023-10-17</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2023-10-17</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my final project I will be using the Physics-based game template</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resurgence of interest in board games in the last few decades has coincided with the expanding availability and capabilities of home computing</a:t>
            </a:r>
            <a:r>
              <a:rPr lang="en-GB" sz="1200" kern="1200" baseline="0" dirty="0">
                <a:solidFill>
                  <a:schemeClr val="tx1"/>
                </a:solidFill>
                <a:effectLst/>
                <a:latin typeface="+mn-lt"/>
                <a:ea typeface="+mn-ea"/>
                <a:cs typeface="+mn-cs"/>
              </a:rPr>
              <a:t> devices</a:t>
            </a:r>
            <a:r>
              <a:rPr lang="en-GB" sz="1200" kern="1200" dirty="0">
                <a:solidFill>
                  <a:schemeClr val="tx1"/>
                </a:solidFill>
                <a:effectLst/>
                <a:latin typeface="+mn-lt"/>
                <a:ea typeface="+mn-ea"/>
                <a:cs typeface="+mn-cs"/>
              </a:rPr>
              <a:t> and the internet. This has led to the development of several digital adaptations of these games.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10</a:t>
            </a:fld>
            <a:endParaRPr lang="en-GB"/>
          </a:p>
        </p:txBody>
      </p:sp>
    </p:spTree>
    <p:extLst>
      <p:ext uri="{BB962C8B-B14F-4D97-AF65-F5344CB8AC3E}">
        <p14:creationId xmlns:p14="http://schemas.microsoft.com/office/powerpoint/2010/main" val="2194463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Services such as Board Game Arena, </a:t>
            </a:r>
            <a:r>
              <a:rPr lang="en-GB" sz="1200" kern="1200" dirty="0" err="1">
                <a:solidFill>
                  <a:schemeClr val="tx1"/>
                </a:solidFill>
                <a:effectLst/>
                <a:latin typeface="+mn-lt"/>
                <a:ea typeface="+mn-ea"/>
                <a:cs typeface="+mn-cs"/>
              </a:rPr>
              <a:t>Tabletopia</a:t>
            </a:r>
            <a:r>
              <a:rPr lang="en-GB" sz="1200" kern="1200" dirty="0">
                <a:solidFill>
                  <a:schemeClr val="tx1"/>
                </a:solidFill>
                <a:effectLst/>
                <a:latin typeface="+mn-lt"/>
                <a:ea typeface="+mn-ea"/>
                <a:cs typeface="+mn-cs"/>
              </a:rPr>
              <a:t>, and Tabletop Simulator allow players to participate in a variety of games without requiring the physical space for their components, and with access to an internet’s worth of opponents (or team-mates).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11</a:t>
            </a:fld>
            <a:endParaRPr lang="en-GB"/>
          </a:p>
        </p:txBody>
      </p:sp>
    </p:spTree>
    <p:extLst>
      <p:ext uri="{BB962C8B-B14F-4D97-AF65-F5344CB8AC3E}">
        <p14:creationId xmlns:p14="http://schemas.microsoft.com/office/powerpoint/2010/main" val="279888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Tabletopia</a:t>
            </a:r>
            <a:r>
              <a:rPr lang="en-GB" sz="1200" kern="1200" dirty="0">
                <a:solidFill>
                  <a:schemeClr val="tx1"/>
                </a:solidFill>
                <a:effectLst/>
                <a:latin typeface="+mn-lt"/>
                <a:ea typeface="+mn-ea"/>
                <a:cs typeface="+mn-cs"/>
              </a:rPr>
              <a:t> and Board Game Arena are browser-based services, with subscription models. They host a curated list of licensed games, strongly enforcing their mechanics and rulesets. The game engines used are two-dimensional with no physics simulation, and are thus unsuitable platforms for hosting any type of physics-based dexterity game.</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12</a:t>
            </a:fld>
            <a:endParaRPr lang="en-GB"/>
          </a:p>
        </p:txBody>
      </p:sp>
    </p:spTree>
    <p:extLst>
      <p:ext uri="{BB962C8B-B14F-4D97-AF65-F5344CB8AC3E}">
        <p14:creationId xmlns:p14="http://schemas.microsoft.com/office/powerpoint/2010/main" val="97230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Tabletop Simulator is a 3D ‘sandbox’ environment designed specifically to enable a realistic simulation of a board gaming experience. Game mechanics and rules are not enforced by the software, requiring players to move components around just as if playing on a real table. This allows great freedom in the types of games playable, but also requires the players to know - and manually implement - all game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intentionally generic nature of the gaming environment makes this software less suitable for some game types, especially some dexterity games. The physics engine within the game is functional, but the control scheme can be unintuitive. The platform serves reasonably well at simulating flicking type games such as </a:t>
            </a:r>
            <a:r>
              <a:rPr lang="en-GB" sz="1200" kern="1200" dirty="0" err="1">
                <a:solidFill>
                  <a:schemeClr val="tx1"/>
                </a:solidFill>
                <a:effectLst/>
                <a:latin typeface="+mn-lt"/>
                <a:ea typeface="+mn-ea"/>
                <a:cs typeface="+mn-cs"/>
              </a:rPr>
              <a:t>Crokinole</a:t>
            </a:r>
            <a:r>
              <a:rPr lang="en-GB" sz="1200" kern="1200" dirty="0">
                <a:solidFill>
                  <a:schemeClr val="tx1"/>
                </a:solidFill>
                <a:effectLst/>
                <a:latin typeface="+mn-lt"/>
                <a:ea typeface="+mn-ea"/>
                <a:cs typeface="+mn-cs"/>
              </a:rPr>
              <a:t>, but even simple stacking games such as Jenga are fiddly, and in some cases virtually impossible to play convincingly.</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13</a:t>
            </a:fld>
            <a:endParaRPr lang="en-GB"/>
          </a:p>
        </p:txBody>
      </p:sp>
    </p:spTree>
    <p:extLst>
      <p:ext uri="{BB962C8B-B14F-4D97-AF65-F5344CB8AC3E}">
        <p14:creationId xmlns:p14="http://schemas.microsoft.com/office/powerpoint/2010/main" val="380458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My proposal is to create a piece of software to simulate a single dexterity game, inspired by the physical game Junk Art - a game which revolves around the stacking of objects with unusual shapes.</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The software would include the physics of moving and stacking these objects, with an intuitive control scheme allowing players to move objects with six degrees of freedom. The rules and scoring of the game would be automatically managed by the software.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While online multiplayer will likely be out of scope for this project, local multiplayer via ‘hotseat’ or control-passing would be included.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Thank you for your time, and good luck to my fellow students with their own projects.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14</a:t>
            </a:fld>
            <a:endParaRPr lang="en-GB"/>
          </a:p>
        </p:txBody>
      </p:sp>
    </p:spTree>
    <p:extLst>
      <p:ext uri="{BB962C8B-B14F-4D97-AF65-F5344CB8AC3E}">
        <p14:creationId xmlns:p14="http://schemas.microsoft.com/office/powerpoint/2010/main" val="17968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My proposed game design will be based on simulating a tabletop board game. </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299751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Humans have been playing boardgames for thousands of years and throughout the world. Archaeological examples exist from ancient cultures, and records show the evolution and propagation of games throughout history.</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late 19</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and early 20</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centuries are considered the first ‘Golden Age’ of board games. With the advent of commercial production, the variety and proliferation of these games dramatically increased.</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4</a:t>
            </a:fld>
            <a:endParaRPr lang="en-GB"/>
          </a:p>
        </p:txBody>
      </p:sp>
    </p:spTree>
    <p:extLst>
      <p:ext uri="{BB962C8B-B14F-4D97-AF65-F5344CB8AC3E}">
        <p14:creationId xmlns:p14="http://schemas.microsoft.com/office/powerpoint/2010/main" val="21232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Since the 1990s the so-called “Board game renaissance” has seen a resurgence in the popularity and innovation of modern tabletop gaming.</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5</a:t>
            </a:fld>
            <a:endParaRPr lang="en-GB"/>
          </a:p>
        </p:txBody>
      </p:sp>
    </p:spTree>
    <p:extLst>
      <p:ext uri="{BB962C8B-B14F-4D97-AF65-F5344CB8AC3E}">
        <p14:creationId xmlns:p14="http://schemas.microsoft.com/office/powerpoint/2010/main" val="4239772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While boardgames are inherently physical objects, a subset - known as “Dexterity games” - make explicit use of their physicality, and may thus be an appropriate influence for a physics-based computer game.</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6</a:t>
            </a:fld>
            <a:endParaRPr lang="en-GB"/>
          </a:p>
        </p:txBody>
      </p:sp>
    </p:spTree>
    <p:extLst>
      <p:ext uri="{BB962C8B-B14F-4D97-AF65-F5344CB8AC3E}">
        <p14:creationId xmlns:p14="http://schemas.microsoft.com/office/powerpoint/2010/main" val="3466289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dexterity games can be divided into three types. Flicking games require the players to accurately maneuverer pieces around the game space, negotiating their interactions with other pieces or obstacles.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7</a:t>
            </a:fld>
            <a:endParaRPr lang="en-GB"/>
          </a:p>
        </p:txBody>
      </p:sp>
    </p:spTree>
    <p:extLst>
      <p:ext uri="{BB962C8B-B14F-4D97-AF65-F5344CB8AC3E}">
        <p14:creationId xmlns:p14="http://schemas.microsoft.com/office/powerpoint/2010/main" val="2832636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Stacking games involve balancing pieces atop each other, generally with the goal of creating the tallest structure, or avoiding a collapse.</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8</a:t>
            </a:fld>
            <a:endParaRPr lang="en-GB"/>
          </a:p>
        </p:txBody>
      </p:sp>
    </p:spTree>
    <p:extLst>
      <p:ext uri="{BB962C8B-B14F-4D97-AF65-F5344CB8AC3E}">
        <p14:creationId xmlns:p14="http://schemas.microsoft.com/office/powerpoint/2010/main" val="3441228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Fine control games rely on the players’ hand-eye coordination to perform various precise tasks.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9</a:t>
            </a:fld>
            <a:endParaRPr lang="en-GB"/>
          </a:p>
        </p:txBody>
      </p:sp>
    </p:spTree>
    <p:extLst>
      <p:ext uri="{BB962C8B-B14F-4D97-AF65-F5344CB8AC3E}">
        <p14:creationId xmlns:p14="http://schemas.microsoft.com/office/powerpoint/2010/main" val="399423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2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2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30.jp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4.xml"/><Relationship Id="rId7" Type="http://schemas.openxmlformats.org/officeDocument/2006/relationships/image" Target="../media/image4.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4.xml"/><Relationship Id="rId7" Type="http://schemas.openxmlformats.org/officeDocument/2006/relationships/image" Target="../media/image8.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4.xml"/><Relationship Id="rId7" Type="http://schemas.openxmlformats.org/officeDocument/2006/relationships/image" Target="../media/image12.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6.jp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12370" y="946768"/>
            <a:ext cx="6724805" cy="1657896"/>
          </a:xfrm>
        </p:spPr>
        <p:txBody>
          <a:bodyPr rtlCol="0"/>
          <a:lstStyle/>
          <a:p>
            <a:pPr algn="ctr" rtl="0"/>
            <a:r>
              <a:rPr lang="en-GB" dirty="0"/>
              <a:t>CM3070 Pitch</a:t>
            </a:r>
          </a:p>
        </p:txBody>
      </p:sp>
      <p:sp>
        <p:nvSpPr>
          <p:cNvPr id="3" name="Subtitle 2">
            <a:extLst>
              <a:ext uri="{FF2B5EF4-FFF2-40B4-BE49-F238E27FC236}">
                <a16:creationId xmlns:a16="http://schemas.microsoft.com/office/drawing/2014/main" id="{84979715-7EEC-516A-C886-3A79062D806D}"/>
              </a:ext>
            </a:extLst>
          </p:cNvPr>
          <p:cNvSpPr>
            <a:spLocks noGrp="1"/>
          </p:cNvSpPr>
          <p:nvPr>
            <p:ph type="subTitle" idx="1"/>
          </p:nvPr>
        </p:nvSpPr>
        <p:spPr>
          <a:xfrm>
            <a:off x="1305515" y="2772535"/>
            <a:ext cx="4217300" cy="655494"/>
          </a:xfrm>
        </p:spPr>
        <p:txBody>
          <a:bodyPr rtlCol="0">
            <a:normAutofit/>
          </a:bodyPr>
          <a:lstStyle/>
          <a:p>
            <a:pPr algn="l" rtl="0"/>
            <a:r>
              <a:rPr lang="en-GB" sz="2800" dirty="0"/>
              <a:t>Physics-based game</a:t>
            </a:r>
          </a:p>
        </p:txBody>
      </p:sp>
      <p:pic>
        <p:nvPicPr>
          <p:cNvPr id="24" name="Audio 23">
            <a:hlinkClick r:id="" action="ppaction://media"/>
            <a:extLst>
              <a:ext uri="{FF2B5EF4-FFF2-40B4-BE49-F238E27FC236}">
                <a16:creationId xmlns:a16="http://schemas.microsoft.com/office/drawing/2014/main" id="{5C76F88A-9329-954B-B558-2373E3E26D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769864"/>
      </p:ext>
    </p:extLst>
  </p:cSld>
  <p:clrMapOvr>
    <a:masterClrMapping/>
  </p:clrMapOvr>
  <mc:AlternateContent xmlns:mc="http://schemas.openxmlformats.org/markup-compatibility/2006">
    <mc:Choice xmlns:p14="http://schemas.microsoft.com/office/powerpoint/2010/main" Requires="p14">
      <p:transition spd="slow" p14:dur="2000" advTm="4555"/>
    </mc:Choice>
    <mc:Fallback>
      <p:transition spd="slow" advTm="4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600874" y="2366920"/>
            <a:ext cx="9144000" cy="1093072"/>
          </a:xfrm>
        </p:spPr>
        <p:txBody>
          <a:bodyPr rtlCol="0">
            <a:normAutofit/>
          </a:bodyPr>
          <a:lstStyle/>
          <a:p>
            <a:pPr rtl="0"/>
            <a:r>
              <a:rPr lang="en-GB" sz="5400" dirty="0"/>
              <a:t>Digital boardgames</a:t>
            </a:r>
          </a:p>
        </p:txBody>
      </p:sp>
      <p:pic>
        <p:nvPicPr>
          <p:cNvPr id="12" name="Audio 11">
            <a:hlinkClick r:id="" action="ppaction://media"/>
            <a:extLst>
              <a:ext uri="{FF2B5EF4-FFF2-40B4-BE49-F238E27FC236}">
                <a16:creationId xmlns:a16="http://schemas.microsoft.com/office/drawing/2014/main" id="{0019DE22-DAC9-CEB0-6459-76CF22F4991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39402316"/>
      </p:ext>
    </p:extLst>
  </p:cSld>
  <p:clrMapOvr>
    <a:masterClrMapping/>
  </p:clrMapOvr>
  <mc:AlternateContent xmlns:mc="http://schemas.openxmlformats.org/markup-compatibility/2006">
    <mc:Choice xmlns:p14="http://schemas.microsoft.com/office/powerpoint/2010/main" Requires="p14">
      <p:transition spd="slow" p14:dur="2000" advTm="16626"/>
    </mc:Choice>
    <mc:Fallback>
      <p:transition spd="slow" advTm="16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5" name="Picture 4" descr="A logo of a game&#10;&#10;Description automatically generated with medium confidence">
            <a:extLst>
              <a:ext uri="{FF2B5EF4-FFF2-40B4-BE49-F238E27FC236}">
                <a16:creationId xmlns:a16="http://schemas.microsoft.com/office/drawing/2014/main" id="{B4607770-489B-0248-B237-C6F643B16850}"/>
              </a:ext>
            </a:extLst>
          </p:cNvPr>
          <p:cNvPicPr>
            <a:picLocks noChangeAspect="1"/>
          </p:cNvPicPr>
          <p:nvPr/>
        </p:nvPicPr>
        <p:blipFill rotWithShape="1">
          <a:blip r:embed="rId5"/>
          <a:srcRect t="47546"/>
          <a:stretch/>
        </p:blipFill>
        <p:spPr>
          <a:xfrm>
            <a:off x="1522637" y="3909059"/>
            <a:ext cx="2997883" cy="2638617"/>
          </a:xfrm>
          <a:prstGeom prst="rect">
            <a:avLst/>
          </a:prstGeom>
        </p:spPr>
      </p:pic>
      <p:pic>
        <p:nvPicPr>
          <p:cNvPr id="8" name="Picture 7" descr="A logo with text on it&#10;&#10;Description automatically generated">
            <a:extLst>
              <a:ext uri="{FF2B5EF4-FFF2-40B4-BE49-F238E27FC236}">
                <a16:creationId xmlns:a16="http://schemas.microsoft.com/office/drawing/2014/main" id="{121B7751-B4D8-D73B-6E33-25A08A890312}"/>
              </a:ext>
            </a:extLst>
          </p:cNvPr>
          <p:cNvPicPr>
            <a:picLocks noChangeAspect="1"/>
          </p:cNvPicPr>
          <p:nvPr/>
        </p:nvPicPr>
        <p:blipFill>
          <a:blip r:embed="rId6"/>
          <a:stretch>
            <a:fillRect/>
          </a:stretch>
        </p:blipFill>
        <p:spPr>
          <a:xfrm>
            <a:off x="975885" y="1883664"/>
            <a:ext cx="4173681" cy="1836420"/>
          </a:xfrm>
          <a:prstGeom prst="rect">
            <a:avLst/>
          </a:prstGeom>
        </p:spPr>
      </p:pic>
      <p:pic>
        <p:nvPicPr>
          <p:cNvPr id="14" name="Picture 13" descr="A close-up of playing cards and dice&#10;&#10;Description automatically generated">
            <a:extLst>
              <a:ext uri="{FF2B5EF4-FFF2-40B4-BE49-F238E27FC236}">
                <a16:creationId xmlns:a16="http://schemas.microsoft.com/office/drawing/2014/main" id="{DDEF00DF-3C1B-78C4-FDD6-9F12EE7F0D34}"/>
              </a:ext>
            </a:extLst>
          </p:cNvPr>
          <p:cNvPicPr>
            <a:picLocks noChangeAspect="1"/>
          </p:cNvPicPr>
          <p:nvPr/>
        </p:nvPicPr>
        <p:blipFill>
          <a:blip r:embed="rId7"/>
          <a:stretch>
            <a:fillRect/>
          </a:stretch>
        </p:blipFill>
        <p:spPr>
          <a:xfrm>
            <a:off x="6166440" y="2523744"/>
            <a:ext cx="3905515" cy="2876072"/>
          </a:xfrm>
          <a:prstGeom prst="rect">
            <a:avLst/>
          </a:prstGeom>
        </p:spPr>
      </p:pic>
      <p:pic>
        <p:nvPicPr>
          <p:cNvPr id="15" name="Audio 14">
            <a:hlinkClick r:id="" action="ppaction://media"/>
            <a:extLst>
              <a:ext uri="{FF2B5EF4-FFF2-40B4-BE49-F238E27FC236}">
                <a16:creationId xmlns:a16="http://schemas.microsoft.com/office/drawing/2014/main" id="{0D568B55-2212-9F62-F671-C2C43F8BA6A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164130"/>
      </p:ext>
    </p:extLst>
  </p:cSld>
  <p:clrMapOvr>
    <a:masterClrMapping/>
  </p:clrMapOvr>
  <mc:AlternateContent xmlns:mc="http://schemas.openxmlformats.org/markup-compatibility/2006">
    <mc:Choice xmlns:p14="http://schemas.microsoft.com/office/powerpoint/2010/main" Requires="p14">
      <p:transition spd="slow" p14:dur="2000" advTm="16725"/>
    </mc:Choice>
    <mc:Fallback>
      <p:transition spd="slow" advTm="16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4" name="Picture 3" descr="A screenshot of a computer&#10;&#10;Description automatically generated">
            <a:extLst>
              <a:ext uri="{FF2B5EF4-FFF2-40B4-BE49-F238E27FC236}">
                <a16:creationId xmlns:a16="http://schemas.microsoft.com/office/drawing/2014/main" id="{CD7CA636-644C-36E6-6118-C221382E0730}"/>
              </a:ext>
            </a:extLst>
          </p:cNvPr>
          <p:cNvPicPr>
            <a:picLocks noChangeAspect="1"/>
          </p:cNvPicPr>
          <p:nvPr/>
        </p:nvPicPr>
        <p:blipFill>
          <a:blip r:embed="rId5"/>
          <a:stretch>
            <a:fillRect/>
          </a:stretch>
        </p:blipFill>
        <p:spPr>
          <a:xfrm>
            <a:off x="313644" y="1778225"/>
            <a:ext cx="5782356" cy="3021012"/>
          </a:xfrm>
          <a:prstGeom prst="rect">
            <a:avLst/>
          </a:prstGeom>
        </p:spPr>
      </p:pic>
      <p:pic>
        <p:nvPicPr>
          <p:cNvPr id="7" name="Picture 6" descr="A screenshot of a game&#10;&#10;Description automatically generated">
            <a:extLst>
              <a:ext uri="{FF2B5EF4-FFF2-40B4-BE49-F238E27FC236}">
                <a16:creationId xmlns:a16="http://schemas.microsoft.com/office/drawing/2014/main" id="{EF71A2E9-6E58-460E-6860-CD2A864EAEE2}"/>
              </a:ext>
            </a:extLst>
          </p:cNvPr>
          <p:cNvPicPr>
            <a:picLocks noChangeAspect="1"/>
          </p:cNvPicPr>
          <p:nvPr/>
        </p:nvPicPr>
        <p:blipFill>
          <a:blip r:embed="rId6"/>
          <a:stretch>
            <a:fillRect/>
          </a:stretch>
        </p:blipFill>
        <p:spPr>
          <a:xfrm>
            <a:off x="6374323" y="2756916"/>
            <a:ext cx="5347966" cy="3342132"/>
          </a:xfrm>
          <a:prstGeom prst="rect">
            <a:avLst/>
          </a:prstGeom>
        </p:spPr>
      </p:pic>
      <p:pic>
        <p:nvPicPr>
          <p:cNvPr id="23" name="Audio 22">
            <a:hlinkClick r:id="" action="ppaction://media"/>
            <a:extLst>
              <a:ext uri="{FF2B5EF4-FFF2-40B4-BE49-F238E27FC236}">
                <a16:creationId xmlns:a16="http://schemas.microsoft.com/office/drawing/2014/main" id="{A66849AB-3B54-1216-653D-15E54E37616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4434777"/>
      </p:ext>
    </p:extLst>
  </p:cSld>
  <p:clrMapOvr>
    <a:masterClrMapping/>
  </p:clrMapOvr>
  <mc:AlternateContent xmlns:mc="http://schemas.openxmlformats.org/markup-compatibility/2006">
    <mc:Choice xmlns:p14="http://schemas.microsoft.com/office/powerpoint/2010/main" Requires="p14">
      <p:transition spd="slow" p14:dur="2000" advTm="24849"/>
    </mc:Choice>
    <mc:Fallback>
      <p:transition spd="slow" advTm="24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5" name="Picture 4">
            <a:extLst>
              <a:ext uri="{FF2B5EF4-FFF2-40B4-BE49-F238E27FC236}">
                <a16:creationId xmlns:a16="http://schemas.microsoft.com/office/drawing/2014/main" id="{C3E22739-A5C5-DB65-ADBF-1EA1E3060237}"/>
              </a:ext>
            </a:extLst>
          </p:cNvPr>
          <p:cNvPicPr>
            <a:picLocks noChangeAspect="1"/>
          </p:cNvPicPr>
          <p:nvPr/>
        </p:nvPicPr>
        <p:blipFill rotWithShape="1">
          <a:blip r:embed="rId5"/>
          <a:srcRect l="5271" t="7614"/>
          <a:stretch/>
        </p:blipFill>
        <p:spPr>
          <a:xfrm>
            <a:off x="425196" y="1965960"/>
            <a:ext cx="3726123" cy="2496312"/>
          </a:xfrm>
          <a:prstGeom prst="rect">
            <a:avLst/>
          </a:prstGeom>
        </p:spPr>
      </p:pic>
      <p:pic>
        <p:nvPicPr>
          <p:cNvPr id="8" name="Picture 7" descr="A video game of a round table&#10;&#10;Description automatically generated">
            <a:extLst>
              <a:ext uri="{FF2B5EF4-FFF2-40B4-BE49-F238E27FC236}">
                <a16:creationId xmlns:a16="http://schemas.microsoft.com/office/drawing/2014/main" id="{0F7F13EB-4961-DB9A-BDD8-F557FC30ED0F}"/>
              </a:ext>
            </a:extLst>
          </p:cNvPr>
          <p:cNvPicPr>
            <a:picLocks noChangeAspect="1"/>
          </p:cNvPicPr>
          <p:nvPr/>
        </p:nvPicPr>
        <p:blipFill rotWithShape="1">
          <a:blip r:embed="rId6"/>
          <a:srcRect l="22832" t="8201"/>
          <a:stretch/>
        </p:blipFill>
        <p:spPr>
          <a:xfrm>
            <a:off x="4452344" y="3774186"/>
            <a:ext cx="3510615" cy="2379726"/>
          </a:xfrm>
          <a:prstGeom prst="rect">
            <a:avLst/>
          </a:prstGeom>
        </p:spPr>
      </p:pic>
      <p:pic>
        <p:nvPicPr>
          <p:cNvPr id="10" name="Picture 9" descr="A video game of a game&#10;&#10;Description automatically generated">
            <a:extLst>
              <a:ext uri="{FF2B5EF4-FFF2-40B4-BE49-F238E27FC236}">
                <a16:creationId xmlns:a16="http://schemas.microsoft.com/office/drawing/2014/main" id="{148BD3F3-DDAF-40A5-F396-8E8D611144CE}"/>
              </a:ext>
            </a:extLst>
          </p:cNvPr>
          <p:cNvPicPr>
            <a:picLocks noChangeAspect="1"/>
          </p:cNvPicPr>
          <p:nvPr/>
        </p:nvPicPr>
        <p:blipFill rotWithShape="1">
          <a:blip r:embed="rId7"/>
          <a:srcRect l="43399" t="22669" r="17382" b="9537"/>
          <a:stretch/>
        </p:blipFill>
        <p:spPr>
          <a:xfrm>
            <a:off x="8192863" y="1225296"/>
            <a:ext cx="3230880" cy="3282696"/>
          </a:xfrm>
          <a:prstGeom prst="rect">
            <a:avLst/>
          </a:prstGeom>
        </p:spPr>
      </p:pic>
      <p:pic>
        <p:nvPicPr>
          <p:cNvPr id="16" name="Audio 15">
            <a:hlinkClick r:id="" action="ppaction://media"/>
            <a:extLst>
              <a:ext uri="{FF2B5EF4-FFF2-40B4-BE49-F238E27FC236}">
                <a16:creationId xmlns:a16="http://schemas.microsoft.com/office/drawing/2014/main" id="{C8184483-126B-341A-FE0D-1BA921D0300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1159823"/>
      </p:ext>
    </p:extLst>
  </p:cSld>
  <p:clrMapOvr>
    <a:masterClrMapping/>
  </p:clrMapOvr>
  <mc:AlternateContent xmlns:mc="http://schemas.openxmlformats.org/markup-compatibility/2006">
    <mc:Choice xmlns:p14="http://schemas.microsoft.com/office/powerpoint/2010/main" Requires="p14">
      <p:transition spd="slow" p14:dur="2000" advTm="57154"/>
    </mc:Choice>
    <mc:Fallback>
      <p:transition spd="slow" advTm="57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a:bodyPr>
          <a:lstStyle/>
          <a:p>
            <a:pPr rtl="0"/>
            <a:r>
              <a:rPr lang="en-GB" dirty="0"/>
              <a:t>Junk Art</a:t>
            </a:r>
          </a:p>
        </p:txBody>
      </p:sp>
      <p:pic>
        <p:nvPicPr>
          <p:cNvPr id="4" name="Picture 3" descr="A game on a table&#10;&#10;Description automatically generated">
            <a:extLst>
              <a:ext uri="{FF2B5EF4-FFF2-40B4-BE49-F238E27FC236}">
                <a16:creationId xmlns:a16="http://schemas.microsoft.com/office/drawing/2014/main" id="{924EC871-ECD9-53D6-AC69-85FF0B0C86C4}"/>
              </a:ext>
            </a:extLst>
          </p:cNvPr>
          <p:cNvPicPr>
            <a:picLocks noChangeAspect="1"/>
          </p:cNvPicPr>
          <p:nvPr/>
        </p:nvPicPr>
        <p:blipFill rotWithShape="1">
          <a:blip r:embed="rId5"/>
          <a:srcRect r="5685"/>
          <a:stretch/>
        </p:blipFill>
        <p:spPr>
          <a:xfrm>
            <a:off x="926052" y="1892808"/>
            <a:ext cx="3213024" cy="4544568"/>
          </a:xfrm>
          <a:prstGeom prst="rect">
            <a:avLst/>
          </a:prstGeom>
        </p:spPr>
      </p:pic>
      <p:sp>
        <p:nvSpPr>
          <p:cNvPr id="6" name="TextBox 5">
            <a:extLst>
              <a:ext uri="{FF2B5EF4-FFF2-40B4-BE49-F238E27FC236}">
                <a16:creationId xmlns:a16="http://schemas.microsoft.com/office/drawing/2014/main" id="{860F5598-613D-0D72-DAFC-4B79FABB0875}"/>
              </a:ext>
            </a:extLst>
          </p:cNvPr>
          <p:cNvSpPr txBox="1"/>
          <p:nvPr/>
        </p:nvSpPr>
        <p:spPr>
          <a:xfrm>
            <a:off x="4544568" y="1956816"/>
            <a:ext cx="5989320" cy="2677656"/>
          </a:xfrm>
          <a:prstGeom prst="rect">
            <a:avLst/>
          </a:prstGeom>
          <a:noFill/>
        </p:spPr>
        <p:txBody>
          <a:bodyPr wrap="square" rtlCol="0">
            <a:spAutoFit/>
          </a:bodyPr>
          <a:lstStyle/>
          <a:p>
            <a:pPr marL="285750" indent="-285750">
              <a:buFont typeface="Arial" panose="020B0604020202020204" pitchFamily="34" charset="0"/>
              <a:buChar char="•"/>
            </a:pPr>
            <a:r>
              <a:rPr lang="en-GB" sz="2400" dirty="0"/>
              <a:t>Physics simulation of stacking objects</a:t>
            </a:r>
          </a:p>
          <a:p>
            <a:endParaRPr lang="en-GB" sz="2400" dirty="0"/>
          </a:p>
          <a:p>
            <a:pPr marL="285750" indent="-285750">
              <a:buFont typeface="Arial" panose="020B0604020202020204" pitchFamily="34" charset="0"/>
              <a:buChar char="•"/>
            </a:pPr>
            <a:r>
              <a:rPr lang="en-GB" sz="2400" dirty="0"/>
              <a:t>Rules of game enforced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Automated scoring</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‘Hotseat’ local multiplayer</a:t>
            </a:r>
          </a:p>
        </p:txBody>
      </p:sp>
      <p:pic>
        <p:nvPicPr>
          <p:cNvPr id="26" name="Audio 25">
            <a:hlinkClick r:id="" action="ppaction://media"/>
            <a:extLst>
              <a:ext uri="{FF2B5EF4-FFF2-40B4-BE49-F238E27FC236}">
                <a16:creationId xmlns:a16="http://schemas.microsoft.com/office/drawing/2014/main" id="{F2EC219F-7DE6-6CC8-3BF2-24762BB1D6B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22879910"/>
      </p:ext>
    </p:extLst>
  </p:cSld>
  <p:clrMapOvr>
    <a:masterClrMapping/>
  </p:clrMapOvr>
  <mc:AlternateContent xmlns:mc="http://schemas.openxmlformats.org/markup-compatibility/2006">
    <mc:Choice xmlns:p14="http://schemas.microsoft.com/office/powerpoint/2010/main" Requires="p14">
      <p:transition spd="slow" p14:dur="2000" advTm="43223"/>
    </mc:Choice>
    <mc:Fallback>
      <p:transition spd="slow" advTm="43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387150"/>
            <a:ext cx="9144000" cy="1093072"/>
          </a:xfrm>
        </p:spPr>
        <p:txBody>
          <a:bodyPr rtlCol="0">
            <a:normAutofit/>
          </a:bodyPr>
          <a:lstStyle/>
          <a:p>
            <a:pPr rtl="0"/>
            <a:r>
              <a:rPr lang="en-GB" sz="5400" b="1" cap="all" spc="400" dirty="0">
                <a:solidFill>
                  <a:schemeClr val="bg1"/>
                </a:solidFill>
                <a:latin typeface="+mn-lt"/>
              </a:rPr>
              <a:t>Boardgames</a:t>
            </a:r>
            <a:endParaRPr lang="en-GB" sz="5400" dirty="0"/>
          </a:p>
        </p:txBody>
      </p:sp>
      <p:pic>
        <p:nvPicPr>
          <p:cNvPr id="20" name="Audio 19">
            <a:hlinkClick r:id="" action="ppaction://media"/>
            <a:extLst>
              <a:ext uri="{FF2B5EF4-FFF2-40B4-BE49-F238E27FC236}">
                <a16:creationId xmlns:a16="http://schemas.microsoft.com/office/drawing/2014/main" id="{2E49A67A-6E31-4F2A-69F8-2496C4761D4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7882511"/>
      </p:ext>
    </p:extLst>
  </p:cSld>
  <p:clrMapOvr>
    <a:masterClrMapping/>
  </p:clrMapOvr>
  <mc:AlternateContent xmlns:mc="http://schemas.openxmlformats.org/markup-compatibility/2006">
    <mc:Choice xmlns:p14="http://schemas.microsoft.com/office/powerpoint/2010/main" Requires="p14">
      <p:transition spd="slow" p14:dur="2000" advTm="5520"/>
    </mc:Choice>
    <mc:Fallback>
      <p:transition spd="slow" advTm="5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27" name="Group 26">
            <a:extLst>
              <a:ext uri="{FF2B5EF4-FFF2-40B4-BE49-F238E27FC236}">
                <a16:creationId xmlns:a16="http://schemas.microsoft.com/office/drawing/2014/main" id="{20CCEEF0-DCCA-3227-D774-90E6F7F7F73F}"/>
              </a:ext>
            </a:extLst>
          </p:cNvPr>
          <p:cNvGrpSpPr/>
          <p:nvPr/>
        </p:nvGrpSpPr>
        <p:grpSpPr>
          <a:xfrm>
            <a:off x="3667145" y="3865970"/>
            <a:ext cx="2832259" cy="2343576"/>
            <a:chOff x="2867946" y="4018172"/>
            <a:chExt cx="2832259" cy="2343576"/>
          </a:xfrm>
        </p:grpSpPr>
        <p:pic>
          <p:nvPicPr>
            <p:cNvPr id="17" name="Picture 16" descr="A wooden table with a drawer&#10;&#10;Description automatically generated">
              <a:extLst>
                <a:ext uri="{FF2B5EF4-FFF2-40B4-BE49-F238E27FC236}">
                  <a16:creationId xmlns:a16="http://schemas.microsoft.com/office/drawing/2014/main" id="{A04D1F8C-7036-EF33-AF7F-DEEB473109A3}"/>
                </a:ext>
              </a:extLst>
            </p:cNvPr>
            <p:cNvPicPr>
              <a:picLocks noChangeAspect="1"/>
            </p:cNvPicPr>
            <p:nvPr/>
          </p:nvPicPr>
          <p:blipFill>
            <a:blip r:embed="rId5"/>
            <a:stretch>
              <a:fillRect/>
            </a:stretch>
          </p:blipFill>
          <p:spPr>
            <a:xfrm>
              <a:off x="2956575" y="4018172"/>
              <a:ext cx="2743630" cy="2035799"/>
            </a:xfrm>
            <a:prstGeom prst="rect">
              <a:avLst/>
            </a:prstGeom>
          </p:spPr>
        </p:pic>
        <p:sp>
          <p:nvSpPr>
            <p:cNvPr id="20" name="TextBox 19">
              <a:extLst>
                <a:ext uri="{FF2B5EF4-FFF2-40B4-BE49-F238E27FC236}">
                  <a16:creationId xmlns:a16="http://schemas.microsoft.com/office/drawing/2014/main" id="{76BB4D7C-F79F-6647-523A-76157776EFDD}"/>
                </a:ext>
              </a:extLst>
            </p:cNvPr>
            <p:cNvSpPr txBox="1"/>
            <p:nvPr/>
          </p:nvSpPr>
          <p:spPr>
            <a:xfrm>
              <a:off x="2867946" y="6053971"/>
              <a:ext cx="2292615" cy="307777"/>
            </a:xfrm>
            <a:prstGeom prst="rect">
              <a:avLst/>
            </a:prstGeom>
            <a:noFill/>
          </p:spPr>
          <p:txBody>
            <a:bodyPr wrap="none" rtlCol="0">
              <a:spAutoFit/>
            </a:bodyPr>
            <a:lstStyle/>
            <a:p>
              <a:r>
                <a:rPr lang="en-GB" sz="1400" dirty="0"/>
                <a:t>Senet: c.2600 BCE, Egypt</a:t>
              </a:r>
            </a:p>
          </p:txBody>
        </p:sp>
      </p:grpSp>
      <p:grpSp>
        <p:nvGrpSpPr>
          <p:cNvPr id="29" name="Group 28">
            <a:extLst>
              <a:ext uri="{FF2B5EF4-FFF2-40B4-BE49-F238E27FC236}">
                <a16:creationId xmlns:a16="http://schemas.microsoft.com/office/drawing/2014/main" id="{94CC1176-3BA5-59FA-18BB-BEE87012B853}"/>
              </a:ext>
            </a:extLst>
          </p:cNvPr>
          <p:cNvGrpSpPr/>
          <p:nvPr/>
        </p:nvGrpSpPr>
        <p:grpSpPr>
          <a:xfrm>
            <a:off x="5700205" y="1120450"/>
            <a:ext cx="3966150" cy="2395522"/>
            <a:chOff x="5700205" y="1120450"/>
            <a:chExt cx="3966150" cy="2395522"/>
          </a:xfrm>
        </p:grpSpPr>
        <p:pic>
          <p:nvPicPr>
            <p:cNvPr id="19" name="Picture 18" descr="A close-up of a game board&#10;&#10;Description automatically generated">
              <a:extLst>
                <a:ext uri="{FF2B5EF4-FFF2-40B4-BE49-F238E27FC236}">
                  <a16:creationId xmlns:a16="http://schemas.microsoft.com/office/drawing/2014/main" id="{280C31D7-1893-96E7-764F-A2BAC3E1E229}"/>
                </a:ext>
              </a:extLst>
            </p:cNvPr>
            <p:cNvPicPr>
              <a:picLocks noChangeAspect="1"/>
            </p:cNvPicPr>
            <p:nvPr/>
          </p:nvPicPr>
          <p:blipFill>
            <a:blip r:embed="rId6"/>
            <a:stretch>
              <a:fillRect/>
            </a:stretch>
          </p:blipFill>
          <p:spPr>
            <a:xfrm>
              <a:off x="5778180" y="1120450"/>
              <a:ext cx="2620294" cy="2087745"/>
            </a:xfrm>
            <a:prstGeom prst="rect">
              <a:avLst/>
            </a:prstGeom>
          </p:spPr>
        </p:pic>
        <p:sp>
          <p:nvSpPr>
            <p:cNvPr id="23" name="TextBox 22">
              <a:extLst>
                <a:ext uri="{FF2B5EF4-FFF2-40B4-BE49-F238E27FC236}">
                  <a16:creationId xmlns:a16="http://schemas.microsoft.com/office/drawing/2014/main" id="{118D5A7E-8C42-7A4D-E012-D5E66624BE55}"/>
                </a:ext>
              </a:extLst>
            </p:cNvPr>
            <p:cNvSpPr txBox="1"/>
            <p:nvPr/>
          </p:nvSpPr>
          <p:spPr>
            <a:xfrm>
              <a:off x="5700205" y="3208195"/>
              <a:ext cx="3966150" cy="307777"/>
            </a:xfrm>
            <a:prstGeom prst="rect">
              <a:avLst/>
            </a:prstGeom>
            <a:noFill/>
          </p:spPr>
          <p:txBody>
            <a:bodyPr wrap="none" rtlCol="0">
              <a:spAutoFit/>
            </a:bodyPr>
            <a:lstStyle/>
            <a:p>
              <a:r>
                <a:rPr lang="en-GB" sz="1400" dirty="0"/>
                <a:t>Royal Game of Ur: c.2600 BCE, Mesopotamia</a:t>
              </a:r>
            </a:p>
          </p:txBody>
        </p:sp>
      </p:grpSp>
      <p:grpSp>
        <p:nvGrpSpPr>
          <p:cNvPr id="28" name="Group 27">
            <a:extLst>
              <a:ext uri="{FF2B5EF4-FFF2-40B4-BE49-F238E27FC236}">
                <a16:creationId xmlns:a16="http://schemas.microsoft.com/office/drawing/2014/main" id="{1536325B-102C-D42A-AD43-A07BE6713FDC}"/>
              </a:ext>
            </a:extLst>
          </p:cNvPr>
          <p:cNvGrpSpPr/>
          <p:nvPr/>
        </p:nvGrpSpPr>
        <p:grpSpPr>
          <a:xfrm>
            <a:off x="768257" y="1963830"/>
            <a:ext cx="2337528" cy="2488729"/>
            <a:chOff x="812575" y="1714874"/>
            <a:chExt cx="2337528" cy="2488729"/>
          </a:xfrm>
        </p:grpSpPr>
        <p:pic>
          <p:nvPicPr>
            <p:cNvPr id="15" name="Picture 14" descr="A wooden board game with black and white pieces on it&#10;&#10;Description automatically generated">
              <a:extLst>
                <a:ext uri="{FF2B5EF4-FFF2-40B4-BE49-F238E27FC236}">
                  <a16:creationId xmlns:a16="http://schemas.microsoft.com/office/drawing/2014/main" id="{F3031B3C-F136-DA8D-AF90-ED292A097A1B}"/>
                </a:ext>
              </a:extLst>
            </p:cNvPr>
            <p:cNvPicPr>
              <a:picLocks noChangeAspect="1"/>
            </p:cNvPicPr>
            <p:nvPr/>
          </p:nvPicPr>
          <p:blipFill>
            <a:blip r:embed="rId7"/>
            <a:stretch>
              <a:fillRect/>
            </a:stretch>
          </p:blipFill>
          <p:spPr>
            <a:xfrm>
              <a:off x="897839" y="1714874"/>
              <a:ext cx="2252264" cy="2180952"/>
            </a:xfrm>
            <a:prstGeom prst="rect">
              <a:avLst/>
            </a:prstGeom>
          </p:spPr>
        </p:pic>
        <p:sp>
          <p:nvSpPr>
            <p:cNvPr id="24" name="TextBox 23">
              <a:extLst>
                <a:ext uri="{FF2B5EF4-FFF2-40B4-BE49-F238E27FC236}">
                  <a16:creationId xmlns:a16="http://schemas.microsoft.com/office/drawing/2014/main" id="{3A276BFC-68EF-BA5F-6B64-404334E64592}"/>
                </a:ext>
              </a:extLst>
            </p:cNvPr>
            <p:cNvSpPr txBox="1"/>
            <p:nvPr/>
          </p:nvSpPr>
          <p:spPr>
            <a:xfrm>
              <a:off x="812575" y="3895826"/>
              <a:ext cx="2055371" cy="307777"/>
            </a:xfrm>
            <a:prstGeom prst="rect">
              <a:avLst/>
            </a:prstGeom>
            <a:noFill/>
          </p:spPr>
          <p:txBody>
            <a:bodyPr wrap="none" rtlCol="0">
              <a:spAutoFit/>
            </a:bodyPr>
            <a:lstStyle/>
            <a:p>
              <a:r>
                <a:rPr lang="en-GB" sz="1400" dirty="0"/>
                <a:t>Go: c.4000 BCE, China</a:t>
              </a:r>
            </a:p>
          </p:txBody>
        </p:sp>
      </p:grpSp>
      <p:grpSp>
        <p:nvGrpSpPr>
          <p:cNvPr id="30" name="Group 29">
            <a:extLst>
              <a:ext uri="{FF2B5EF4-FFF2-40B4-BE49-F238E27FC236}">
                <a16:creationId xmlns:a16="http://schemas.microsoft.com/office/drawing/2014/main" id="{AC436D91-9468-A94C-5F26-1C00C4DB660D}"/>
              </a:ext>
            </a:extLst>
          </p:cNvPr>
          <p:cNvGrpSpPr/>
          <p:nvPr/>
        </p:nvGrpSpPr>
        <p:grpSpPr>
          <a:xfrm>
            <a:off x="7541880" y="3906066"/>
            <a:ext cx="3212119" cy="2344182"/>
            <a:chOff x="7279205" y="3813008"/>
            <a:chExt cx="3212119" cy="2344182"/>
          </a:xfrm>
        </p:grpSpPr>
        <p:pic>
          <p:nvPicPr>
            <p:cNvPr id="13" name="Picture 12" descr="A chess board with chess pieces&#10;&#10;Description automatically generated">
              <a:extLst>
                <a:ext uri="{FF2B5EF4-FFF2-40B4-BE49-F238E27FC236}">
                  <a16:creationId xmlns:a16="http://schemas.microsoft.com/office/drawing/2014/main" id="{C81A1F60-BA9D-A448-AF29-B4658904D2A8}"/>
                </a:ext>
              </a:extLst>
            </p:cNvPr>
            <p:cNvPicPr>
              <a:picLocks noChangeAspect="1"/>
            </p:cNvPicPr>
            <p:nvPr/>
          </p:nvPicPr>
          <p:blipFill>
            <a:blip r:embed="rId8"/>
            <a:stretch>
              <a:fillRect/>
            </a:stretch>
          </p:blipFill>
          <p:spPr>
            <a:xfrm>
              <a:off x="7362404" y="3813008"/>
              <a:ext cx="3128920" cy="2036405"/>
            </a:xfrm>
            <a:prstGeom prst="rect">
              <a:avLst/>
            </a:prstGeom>
          </p:spPr>
        </p:pic>
        <p:sp>
          <p:nvSpPr>
            <p:cNvPr id="26" name="TextBox 25">
              <a:extLst>
                <a:ext uri="{FF2B5EF4-FFF2-40B4-BE49-F238E27FC236}">
                  <a16:creationId xmlns:a16="http://schemas.microsoft.com/office/drawing/2014/main" id="{F1587037-A760-40F6-B384-8C2FD4A5FAE8}"/>
                </a:ext>
              </a:extLst>
            </p:cNvPr>
            <p:cNvSpPr txBox="1"/>
            <p:nvPr/>
          </p:nvSpPr>
          <p:spPr>
            <a:xfrm>
              <a:off x="7279205" y="5849413"/>
              <a:ext cx="2313454" cy="307777"/>
            </a:xfrm>
            <a:prstGeom prst="rect">
              <a:avLst/>
            </a:prstGeom>
            <a:noFill/>
          </p:spPr>
          <p:txBody>
            <a:bodyPr wrap="none" rtlCol="0">
              <a:spAutoFit/>
            </a:bodyPr>
            <a:lstStyle/>
            <a:p>
              <a:r>
                <a:rPr lang="en-GB" sz="1400" dirty="0"/>
                <a:t>Chess: c.1475 CE, Europe</a:t>
              </a:r>
            </a:p>
          </p:txBody>
        </p:sp>
      </p:grpSp>
      <p:pic>
        <p:nvPicPr>
          <p:cNvPr id="32" name="Audio 31">
            <a:hlinkClick r:id="" action="ppaction://media"/>
            <a:extLst>
              <a:ext uri="{FF2B5EF4-FFF2-40B4-BE49-F238E27FC236}">
                <a16:creationId xmlns:a16="http://schemas.microsoft.com/office/drawing/2014/main" id="{0CFB7AFF-CF3A-5FC8-0844-2139761C16D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334912"/>
      </p:ext>
    </p:extLst>
  </p:cSld>
  <p:clrMapOvr>
    <a:masterClrMapping/>
  </p:clrMapOvr>
  <mc:AlternateContent xmlns:mc="http://schemas.openxmlformats.org/markup-compatibility/2006">
    <mc:Choice xmlns:p14="http://schemas.microsoft.com/office/powerpoint/2010/main" Requires="p14">
      <p:transition spd="slow" p14:dur="2000" advTm="13049"/>
    </mc:Choice>
    <mc:Fallback>
      <p:transition spd="slow" advTm="13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21" name="Group 20">
            <a:extLst>
              <a:ext uri="{FF2B5EF4-FFF2-40B4-BE49-F238E27FC236}">
                <a16:creationId xmlns:a16="http://schemas.microsoft.com/office/drawing/2014/main" id="{47A9D295-E3FD-801B-D49E-41CB5D5B17EB}"/>
              </a:ext>
            </a:extLst>
          </p:cNvPr>
          <p:cNvGrpSpPr/>
          <p:nvPr/>
        </p:nvGrpSpPr>
        <p:grpSpPr>
          <a:xfrm>
            <a:off x="6736240" y="4249569"/>
            <a:ext cx="3101217" cy="2167821"/>
            <a:chOff x="812415" y="1812036"/>
            <a:chExt cx="3101217" cy="2167821"/>
          </a:xfrm>
        </p:grpSpPr>
        <p:pic>
          <p:nvPicPr>
            <p:cNvPr id="4" name="Picture 3" descr="A board game with a map and a game card&#10;&#10;Description automatically generated">
              <a:extLst>
                <a:ext uri="{FF2B5EF4-FFF2-40B4-BE49-F238E27FC236}">
                  <a16:creationId xmlns:a16="http://schemas.microsoft.com/office/drawing/2014/main" id="{E0E40CFF-4024-94A9-EB1B-7E294599D166}"/>
                </a:ext>
              </a:extLst>
            </p:cNvPr>
            <p:cNvPicPr>
              <a:picLocks noChangeAspect="1"/>
            </p:cNvPicPr>
            <p:nvPr/>
          </p:nvPicPr>
          <p:blipFill>
            <a:blip r:embed="rId5"/>
            <a:stretch>
              <a:fillRect/>
            </a:stretch>
          </p:blipFill>
          <p:spPr>
            <a:xfrm>
              <a:off x="905473" y="1812036"/>
              <a:ext cx="3008159" cy="1860044"/>
            </a:xfrm>
            <a:prstGeom prst="rect">
              <a:avLst/>
            </a:prstGeom>
          </p:spPr>
        </p:pic>
        <p:sp>
          <p:nvSpPr>
            <p:cNvPr id="6" name="TextBox 5">
              <a:extLst>
                <a:ext uri="{FF2B5EF4-FFF2-40B4-BE49-F238E27FC236}">
                  <a16:creationId xmlns:a16="http://schemas.microsoft.com/office/drawing/2014/main" id="{43EEBA21-DF80-6AB4-DC0A-BFCC22F6A365}"/>
                </a:ext>
              </a:extLst>
            </p:cNvPr>
            <p:cNvSpPr txBox="1"/>
            <p:nvPr/>
          </p:nvSpPr>
          <p:spPr>
            <a:xfrm>
              <a:off x="812415" y="3672080"/>
              <a:ext cx="2602424" cy="307777"/>
            </a:xfrm>
            <a:prstGeom prst="rect">
              <a:avLst/>
            </a:prstGeom>
            <a:noFill/>
          </p:spPr>
          <p:txBody>
            <a:bodyPr wrap="square">
              <a:spAutoFit/>
            </a:bodyPr>
            <a:lstStyle/>
            <a:p>
              <a:r>
                <a:rPr lang="en-GB" sz="1400" dirty="0"/>
                <a:t>The Landlord’s Game, 1904</a:t>
              </a:r>
            </a:p>
          </p:txBody>
        </p:sp>
      </p:grpSp>
      <p:grpSp>
        <p:nvGrpSpPr>
          <p:cNvPr id="25" name="Group 24">
            <a:extLst>
              <a:ext uri="{FF2B5EF4-FFF2-40B4-BE49-F238E27FC236}">
                <a16:creationId xmlns:a16="http://schemas.microsoft.com/office/drawing/2014/main" id="{DD397C1C-005C-E968-335E-5B83B707D5F7}"/>
              </a:ext>
            </a:extLst>
          </p:cNvPr>
          <p:cNvGrpSpPr/>
          <p:nvPr/>
        </p:nvGrpSpPr>
        <p:grpSpPr>
          <a:xfrm>
            <a:off x="2354543" y="4091530"/>
            <a:ext cx="2258445" cy="2346889"/>
            <a:chOff x="4883019" y="1940745"/>
            <a:chExt cx="2258445" cy="2346889"/>
          </a:xfrm>
        </p:grpSpPr>
        <p:pic>
          <p:nvPicPr>
            <p:cNvPr id="8" name="Picture 7" descr="A game board with snakes and ladders&#10;&#10;Description automatically generated">
              <a:extLst>
                <a:ext uri="{FF2B5EF4-FFF2-40B4-BE49-F238E27FC236}">
                  <a16:creationId xmlns:a16="http://schemas.microsoft.com/office/drawing/2014/main" id="{3EC31914-F05B-7647-E935-794D4F129273}"/>
                </a:ext>
              </a:extLst>
            </p:cNvPr>
            <p:cNvPicPr>
              <a:picLocks noChangeAspect="1"/>
            </p:cNvPicPr>
            <p:nvPr/>
          </p:nvPicPr>
          <p:blipFill>
            <a:blip r:embed="rId6"/>
            <a:stretch>
              <a:fillRect/>
            </a:stretch>
          </p:blipFill>
          <p:spPr>
            <a:xfrm>
              <a:off x="5017557" y="1940745"/>
              <a:ext cx="2041504" cy="2039112"/>
            </a:xfrm>
            <a:prstGeom prst="rect">
              <a:avLst/>
            </a:prstGeom>
          </p:spPr>
        </p:pic>
        <p:sp>
          <p:nvSpPr>
            <p:cNvPr id="9" name="TextBox 8">
              <a:extLst>
                <a:ext uri="{FF2B5EF4-FFF2-40B4-BE49-F238E27FC236}">
                  <a16:creationId xmlns:a16="http://schemas.microsoft.com/office/drawing/2014/main" id="{61D52C83-235F-FC64-ABF3-E156A09C5725}"/>
                </a:ext>
              </a:extLst>
            </p:cNvPr>
            <p:cNvSpPr txBox="1"/>
            <p:nvPr/>
          </p:nvSpPr>
          <p:spPr>
            <a:xfrm>
              <a:off x="4883019" y="3979857"/>
              <a:ext cx="2258445" cy="307777"/>
            </a:xfrm>
            <a:prstGeom prst="rect">
              <a:avLst/>
            </a:prstGeom>
            <a:noFill/>
          </p:spPr>
          <p:txBody>
            <a:bodyPr wrap="square">
              <a:spAutoFit/>
            </a:bodyPr>
            <a:lstStyle/>
            <a:p>
              <a:r>
                <a:rPr lang="en-GB" sz="1400" dirty="0"/>
                <a:t>Snakes &amp; Ladders, 1890</a:t>
              </a:r>
            </a:p>
          </p:txBody>
        </p:sp>
      </p:grpSp>
      <p:grpSp>
        <p:nvGrpSpPr>
          <p:cNvPr id="22" name="Group 21">
            <a:extLst>
              <a:ext uri="{FF2B5EF4-FFF2-40B4-BE49-F238E27FC236}">
                <a16:creationId xmlns:a16="http://schemas.microsoft.com/office/drawing/2014/main" id="{926978DC-8320-DD1F-5106-4E5FE91F0BAD}"/>
              </a:ext>
            </a:extLst>
          </p:cNvPr>
          <p:cNvGrpSpPr/>
          <p:nvPr/>
        </p:nvGrpSpPr>
        <p:grpSpPr>
          <a:xfrm>
            <a:off x="1118886" y="1940745"/>
            <a:ext cx="3101644" cy="2058855"/>
            <a:chOff x="1952366" y="4358640"/>
            <a:chExt cx="3101644" cy="2058855"/>
          </a:xfrm>
        </p:grpSpPr>
        <p:pic>
          <p:nvPicPr>
            <p:cNvPr id="11" name="Picture 10" descr="A board game with eggs and birds&#10;&#10;Description automatically generated">
              <a:extLst>
                <a:ext uri="{FF2B5EF4-FFF2-40B4-BE49-F238E27FC236}">
                  <a16:creationId xmlns:a16="http://schemas.microsoft.com/office/drawing/2014/main" id="{8AE8388B-F194-AFA1-1ABC-6D4208D8B2FE}"/>
                </a:ext>
              </a:extLst>
            </p:cNvPr>
            <p:cNvPicPr>
              <a:picLocks noChangeAspect="1"/>
            </p:cNvPicPr>
            <p:nvPr/>
          </p:nvPicPr>
          <p:blipFill>
            <a:blip r:embed="rId7"/>
            <a:stretch>
              <a:fillRect/>
            </a:stretch>
          </p:blipFill>
          <p:spPr>
            <a:xfrm>
              <a:off x="2021840" y="4358640"/>
              <a:ext cx="3032170" cy="1751078"/>
            </a:xfrm>
            <a:prstGeom prst="rect">
              <a:avLst/>
            </a:prstGeom>
          </p:spPr>
        </p:pic>
        <p:sp>
          <p:nvSpPr>
            <p:cNvPr id="12" name="TextBox 11">
              <a:extLst>
                <a:ext uri="{FF2B5EF4-FFF2-40B4-BE49-F238E27FC236}">
                  <a16:creationId xmlns:a16="http://schemas.microsoft.com/office/drawing/2014/main" id="{812753A2-85CF-0543-3F47-957649074A45}"/>
                </a:ext>
              </a:extLst>
            </p:cNvPr>
            <p:cNvSpPr txBox="1"/>
            <p:nvPr/>
          </p:nvSpPr>
          <p:spPr>
            <a:xfrm>
              <a:off x="1952366" y="6109718"/>
              <a:ext cx="2893953" cy="307777"/>
            </a:xfrm>
            <a:prstGeom prst="rect">
              <a:avLst/>
            </a:prstGeom>
            <a:noFill/>
          </p:spPr>
          <p:txBody>
            <a:bodyPr wrap="square">
              <a:spAutoFit/>
            </a:bodyPr>
            <a:lstStyle/>
            <a:p>
              <a:r>
                <a:rPr lang="en-GB" sz="1400" dirty="0"/>
                <a:t>The Game of the Goose, c.1880</a:t>
              </a:r>
            </a:p>
          </p:txBody>
        </p:sp>
      </p:grpSp>
      <p:grpSp>
        <p:nvGrpSpPr>
          <p:cNvPr id="31" name="Group 30">
            <a:extLst>
              <a:ext uri="{FF2B5EF4-FFF2-40B4-BE49-F238E27FC236}">
                <a16:creationId xmlns:a16="http://schemas.microsoft.com/office/drawing/2014/main" id="{35EF2FF3-C9AC-BE1D-2246-6E72C36FF392}"/>
              </a:ext>
            </a:extLst>
          </p:cNvPr>
          <p:cNvGrpSpPr/>
          <p:nvPr/>
        </p:nvGrpSpPr>
        <p:grpSpPr>
          <a:xfrm>
            <a:off x="6096000" y="1249417"/>
            <a:ext cx="2952581" cy="2781143"/>
            <a:chOff x="7558446" y="2589285"/>
            <a:chExt cx="2952581" cy="2781143"/>
          </a:xfrm>
        </p:grpSpPr>
        <p:pic>
          <p:nvPicPr>
            <p:cNvPr id="16" name="Picture 15" descr="A board game with a star design&#10;&#10;Description automatically generated">
              <a:extLst>
                <a:ext uri="{FF2B5EF4-FFF2-40B4-BE49-F238E27FC236}">
                  <a16:creationId xmlns:a16="http://schemas.microsoft.com/office/drawing/2014/main" id="{4569C9C7-9936-654C-2FBD-DF638745269B}"/>
                </a:ext>
              </a:extLst>
            </p:cNvPr>
            <p:cNvPicPr>
              <a:picLocks noChangeAspect="1"/>
            </p:cNvPicPr>
            <p:nvPr/>
          </p:nvPicPr>
          <p:blipFill>
            <a:blip r:embed="rId8"/>
            <a:stretch>
              <a:fillRect/>
            </a:stretch>
          </p:blipFill>
          <p:spPr>
            <a:xfrm>
              <a:off x="7615198" y="2589285"/>
              <a:ext cx="2488922" cy="2473366"/>
            </a:xfrm>
            <a:prstGeom prst="rect">
              <a:avLst/>
            </a:prstGeom>
          </p:spPr>
        </p:pic>
        <p:sp>
          <p:nvSpPr>
            <p:cNvPr id="18" name="TextBox 17">
              <a:extLst>
                <a:ext uri="{FF2B5EF4-FFF2-40B4-BE49-F238E27FC236}">
                  <a16:creationId xmlns:a16="http://schemas.microsoft.com/office/drawing/2014/main" id="{AB9F798B-3CD4-5E2C-DBC6-995F5ADD57DB}"/>
                </a:ext>
              </a:extLst>
            </p:cNvPr>
            <p:cNvSpPr txBox="1"/>
            <p:nvPr/>
          </p:nvSpPr>
          <p:spPr>
            <a:xfrm>
              <a:off x="7558446" y="5062651"/>
              <a:ext cx="2952581" cy="307777"/>
            </a:xfrm>
            <a:prstGeom prst="rect">
              <a:avLst/>
            </a:prstGeom>
            <a:noFill/>
          </p:spPr>
          <p:txBody>
            <a:bodyPr wrap="square">
              <a:spAutoFit/>
            </a:bodyPr>
            <a:lstStyle/>
            <a:p>
              <a:r>
                <a:rPr lang="en-GB" sz="1400" dirty="0"/>
                <a:t>Halma (Chinese Checkers), 1883</a:t>
              </a:r>
            </a:p>
          </p:txBody>
        </p:sp>
      </p:grpSp>
      <p:pic>
        <p:nvPicPr>
          <p:cNvPr id="34" name="Audio 33">
            <a:hlinkClick r:id="" action="ppaction://media"/>
            <a:extLst>
              <a:ext uri="{FF2B5EF4-FFF2-40B4-BE49-F238E27FC236}">
                <a16:creationId xmlns:a16="http://schemas.microsoft.com/office/drawing/2014/main" id="{2DE2A4E4-4029-6CF6-5971-ACE980921A7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1198014"/>
      </p:ext>
    </p:extLst>
  </p:cSld>
  <p:clrMapOvr>
    <a:masterClrMapping/>
  </p:clrMapOvr>
  <mc:AlternateContent xmlns:mc="http://schemas.openxmlformats.org/markup-compatibility/2006">
    <mc:Choice xmlns:p14="http://schemas.microsoft.com/office/powerpoint/2010/main" Requires="p14">
      <p:transition spd="slow" p14:dur="2000" advTm="12511"/>
    </mc:Choice>
    <mc:Fallback>
      <p:transition spd="slow" advTm="12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30" name="Group 29">
            <a:extLst>
              <a:ext uri="{FF2B5EF4-FFF2-40B4-BE49-F238E27FC236}">
                <a16:creationId xmlns:a16="http://schemas.microsoft.com/office/drawing/2014/main" id="{8DB84F48-E4B7-5767-4728-2D4BA177945F}"/>
              </a:ext>
            </a:extLst>
          </p:cNvPr>
          <p:cNvGrpSpPr/>
          <p:nvPr/>
        </p:nvGrpSpPr>
        <p:grpSpPr>
          <a:xfrm>
            <a:off x="977788" y="1834364"/>
            <a:ext cx="2952581" cy="2369749"/>
            <a:chOff x="1171997" y="4075858"/>
            <a:chExt cx="2952581" cy="2369749"/>
          </a:xfrm>
        </p:grpSpPr>
        <p:pic>
          <p:nvPicPr>
            <p:cNvPr id="5" name="Picture 4" descr="A board game with a game and dice&#10;&#10;Description automatically generated">
              <a:extLst>
                <a:ext uri="{FF2B5EF4-FFF2-40B4-BE49-F238E27FC236}">
                  <a16:creationId xmlns:a16="http://schemas.microsoft.com/office/drawing/2014/main" id="{DC1433CC-578B-2832-6EFF-B43D5B96860F}"/>
                </a:ext>
              </a:extLst>
            </p:cNvPr>
            <p:cNvPicPr>
              <a:picLocks noChangeAspect="1"/>
            </p:cNvPicPr>
            <p:nvPr/>
          </p:nvPicPr>
          <p:blipFill>
            <a:blip r:embed="rId5"/>
            <a:stretch>
              <a:fillRect/>
            </a:stretch>
          </p:blipFill>
          <p:spPr>
            <a:xfrm>
              <a:off x="1171997" y="4075858"/>
              <a:ext cx="2799057" cy="2061972"/>
            </a:xfrm>
            <a:prstGeom prst="rect">
              <a:avLst/>
            </a:prstGeom>
          </p:spPr>
        </p:pic>
        <p:sp>
          <p:nvSpPr>
            <p:cNvPr id="19" name="TextBox 18">
              <a:extLst>
                <a:ext uri="{FF2B5EF4-FFF2-40B4-BE49-F238E27FC236}">
                  <a16:creationId xmlns:a16="http://schemas.microsoft.com/office/drawing/2014/main" id="{EDACA076-9F08-EF1B-3300-EE649FE0225A}"/>
                </a:ext>
              </a:extLst>
            </p:cNvPr>
            <p:cNvSpPr txBox="1"/>
            <p:nvPr/>
          </p:nvSpPr>
          <p:spPr>
            <a:xfrm>
              <a:off x="1171997" y="6137830"/>
              <a:ext cx="2952581" cy="307777"/>
            </a:xfrm>
            <a:prstGeom prst="rect">
              <a:avLst/>
            </a:prstGeom>
            <a:noFill/>
          </p:spPr>
          <p:txBody>
            <a:bodyPr wrap="square">
              <a:spAutoFit/>
            </a:bodyPr>
            <a:lstStyle/>
            <a:p>
              <a:r>
                <a:rPr lang="en-GB" sz="1400" dirty="0"/>
                <a:t>The Settlers of Catan, 1995</a:t>
              </a:r>
            </a:p>
          </p:txBody>
        </p:sp>
      </p:grpSp>
      <p:grpSp>
        <p:nvGrpSpPr>
          <p:cNvPr id="33" name="Group 32">
            <a:extLst>
              <a:ext uri="{FF2B5EF4-FFF2-40B4-BE49-F238E27FC236}">
                <a16:creationId xmlns:a16="http://schemas.microsoft.com/office/drawing/2014/main" id="{F30784D1-7F4F-6B02-1FA7-A85A119015DB}"/>
              </a:ext>
            </a:extLst>
          </p:cNvPr>
          <p:cNvGrpSpPr/>
          <p:nvPr/>
        </p:nvGrpSpPr>
        <p:grpSpPr>
          <a:xfrm>
            <a:off x="5653636" y="1242054"/>
            <a:ext cx="2952581" cy="2277783"/>
            <a:chOff x="6418333" y="1245698"/>
            <a:chExt cx="2952581" cy="2277783"/>
          </a:xfrm>
        </p:grpSpPr>
        <p:pic>
          <p:nvPicPr>
            <p:cNvPr id="14" name="Picture 13" descr="A board game with a box and pieces&#10;&#10;Description automatically generated">
              <a:extLst>
                <a:ext uri="{FF2B5EF4-FFF2-40B4-BE49-F238E27FC236}">
                  <a16:creationId xmlns:a16="http://schemas.microsoft.com/office/drawing/2014/main" id="{919C9345-36E4-7F47-C9EE-98EC500ACF3E}"/>
                </a:ext>
              </a:extLst>
            </p:cNvPr>
            <p:cNvPicPr>
              <a:picLocks noChangeAspect="1"/>
            </p:cNvPicPr>
            <p:nvPr/>
          </p:nvPicPr>
          <p:blipFill>
            <a:blip r:embed="rId6"/>
            <a:stretch>
              <a:fillRect/>
            </a:stretch>
          </p:blipFill>
          <p:spPr>
            <a:xfrm>
              <a:off x="6513376" y="1245698"/>
              <a:ext cx="2603532" cy="1970006"/>
            </a:xfrm>
            <a:prstGeom prst="rect">
              <a:avLst/>
            </a:prstGeom>
          </p:spPr>
        </p:pic>
        <p:sp>
          <p:nvSpPr>
            <p:cNvPr id="23" name="TextBox 22">
              <a:extLst>
                <a:ext uri="{FF2B5EF4-FFF2-40B4-BE49-F238E27FC236}">
                  <a16:creationId xmlns:a16="http://schemas.microsoft.com/office/drawing/2014/main" id="{E444997D-DAEC-D81D-96A3-76DEDED7C222}"/>
                </a:ext>
              </a:extLst>
            </p:cNvPr>
            <p:cNvSpPr txBox="1"/>
            <p:nvPr/>
          </p:nvSpPr>
          <p:spPr>
            <a:xfrm>
              <a:off x="6418333" y="3215704"/>
              <a:ext cx="2952581" cy="307777"/>
            </a:xfrm>
            <a:prstGeom prst="rect">
              <a:avLst/>
            </a:prstGeom>
            <a:noFill/>
          </p:spPr>
          <p:txBody>
            <a:bodyPr wrap="square">
              <a:spAutoFit/>
            </a:bodyPr>
            <a:lstStyle/>
            <a:p>
              <a:r>
                <a:rPr lang="en-GB" sz="1400" dirty="0"/>
                <a:t>Puerto Rico, 2002</a:t>
              </a:r>
            </a:p>
          </p:txBody>
        </p:sp>
      </p:grpSp>
      <p:grpSp>
        <p:nvGrpSpPr>
          <p:cNvPr id="34" name="Group 33">
            <a:extLst>
              <a:ext uri="{FF2B5EF4-FFF2-40B4-BE49-F238E27FC236}">
                <a16:creationId xmlns:a16="http://schemas.microsoft.com/office/drawing/2014/main" id="{E2C53E1C-66E4-DC8B-0917-987721E2FA47}"/>
              </a:ext>
            </a:extLst>
          </p:cNvPr>
          <p:cNvGrpSpPr/>
          <p:nvPr/>
        </p:nvGrpSpPr>
        <p:grpSpPr>
          <a:xfrm>
            <a:off x="1998287" y="4499211"/>
            <a:ext cx="3730428" cy="1981264"/>
            <a:chOff x="5834357" y="3938815"/>
            <a:chExt cx="3730428" cy="1981264"/>
          </a:xfrm>
        </p:grpSpPr>
        <p:pic>
          <p:nvPicPr>
            <p:cNvPr id="26" name="Picture 25" descr="A close-up of a board game&#10;&#10;Description automatically generated">
              <a:extLst>
                <a:ext uri="{FF2B5EF4-FFF2-40B4-BE49-F238E27FC236}">
                  <a16:creationId xmlns:a16="http://schemas.microsoft.com/office/drawing/2014/main" id="{9B01DD89-FF5A-F2F6-686E-E99E68859E49}"/>
                </a:ext>
              </a:extLst>
            </p:cNvPr>
            <p:cNvPicPr>
              <a:picLocks noChangeAspect="1"/>
            </p:cNvPicPr>
            <p:nvPr/>
          </p:nvPicPr>
          <p:blipFill>
            <a:blip r:embed="rId7"/>
            <a:stretch>
              <a:fillRect/>
            </a:stretch>
          </p:blipFill>
          <p:spPr>
            <a:xfrm>
              <a:off x="5877514" y="3938815"/>
              <a:ext cx="3687271" cy="1822031"/>
            </a:xfrm>
            <a:prstGeom prst="rect">
              <a:avLst/>
            </a:prstGeom>
          </p:spPr>
        </p:pic>
        <p:sp>
          <p:nvSpPr>
            <p:cNvPr id="27" name="TextBox 26">
              <a:extLst>
                <a:ext uri="{FF2B5EF4-FFF2-40B4-BE49-F238E27FC236}">
                  <a16:creationId xmlns:a16="http://schemas.microsoft.com/office/drawing/2014/main" id="{57175A57-8836-E0B2-F0EB-B06DDD90BEAB}"/>
                </a:ext>
              </a:extLst>
            </p:cNvPr>
            <p:cNvSpPr txBox="1"/>
            <p:nvPr/>
          </p:nvSpPr>
          <p:spPr>
            <a:xfrm>
              <a:off x="5834357" y="5612302"/>
              <a:ext cx="2952581" cy="307777"/>
            </a:xfrm>
            <a:prstGeom prst="rect">
              <a:avLst/>
            </a:prstGeom>
            <a:noFill/>
          </p:spPr>
          <p:txBody>
            <a:bodyPr wrap="square">
              <a:spAutoFit/>
            </a:bodyPr>
            <a:lstStyle/>
            <a:p>
              <a:r>
                <a:rPr lang="en-GB" sz="1400" dirty="0"/>
                <a:t>Pandemic, 2008</a:t>
              </a:r>
            </a:p>
          </p:txBody>
        </p:sp>
      </p:grpSp>
      <p:grpSp>
        <p:nvGrpSpPr>
          <p:cNvPr id="32" name="Group 31">
            <a:extLst>
              <a:ext uri="{FF2B5EF4-FFF2-40B4-BE49-F238E27FC236}">
                <a16:creationId xmlns:a16="http://schemas.microsoft.com/office/drawing/2014/main" id="{F2E04656-645D-993D-2062-11E113123C1D}"/>
              </a:ext>
            </a:extLst>
          </p:cNvPr>
          <p:cNvGrpSpPr/>
          <p:nvPr/>
        </p:nvGrpSpPr>
        <p:grpSpPr>
          <a:xfrm>
            <a:off x="6829876" y="3769132"/>
            <a:ext cx="2767152" cy="2490219"/>
            <a:chOff x="1917014" y="1778225"/>
            <a:chExt cx="2476961" cy="2214925"/>
          </a:xfrm>
        </p:grpSpPr>
        <p:sp>
          <p:nvSpPr>
            <p:cNvPr id="20" name="TextBox 19">
              <a:extLst>
                <a:ext uri="{FF2B5EF4-FFF2-40B4-BE49-F238E27FC236}">
                  <a16:creationId xmlns:a16="http://schemas.microsoft.com/office/drawing/2014/main" id="{0D87FA91-A562-7963-D4FE-B38C37583EC5}"/>
                </a:ext>
              </a:extLst>
            </p:cNvPr>
            <p:cNvSpPr txBox="1"/>
            <p:nvPr/>
          </p:nvSpPr>
          <p:spPr>
            <a:xfrm>
              <a:off x="1917014" y="3685373"/>
              <a:ext cx="1783867" cy="307777"/>
            </a:xfrm>
            <a:prstGeom prst="rect">
              <a:avLst/>
            </a:prstGeom>
            <a:noFill/>
          </p:spPr>
          <p:txBody>
            <a:bodyPr wrap="square">
              <a:spAutoFit/>
            </a:bodyPr>
            <a:lstStyle/>
            <a:p>
              <a:r>
                <a:rPr lang="en-GB" sz="1400" dirty="0"/>
                <a:t>Spirit Island, 2017</a:t>
              </a:r>
            </a:p>
          </p:txBody>
        </p:sp>
        <p:pic>
          <p:nvPicPr>
            <p:cNvPr id="29" name="Picture 28" descr="A board game with a game board&#10;&#10;Description automatically generated">
              <a:extLst>
                <a:ext uri="{FF2B5EF4-FFF2-40B4-BE49-F238E27FC236}">
                  <a16:creationId xmlns:a16="http://schemas.microsoft.com/office/drawing/2014/main" id="{35DCC741-F3DB-A306-C299-937293478588}"/>
                </a:ext>
              </a:extLst>
            </p:cNvPr>
            <p:cNvPicPr>
              <a:picLocks noChangeAspect="1"/>
            </p:cNvPicPr>
            <p:nvPr/>
          </p:nvPicPr>
          <p:blipFill>
            <a:blip r:embed="rId8"/>
            <a:stretch>
              <a:fillRect/>
            </a:stretch>
          </p:blipFill>
          <p:spPr>
            <a:xfrm>
              <a:off x="1965016" y="1778225"/>
              <a:ext cx="2428959" cy="1925355"/>
            </a:xfrm>
            <a:prstGeom prst="rect">
              <a:avLst/>
            </a:prstGeom>
          </p:spPr>
        </p:pic>
      </p:grpSp>
      <p:pic>
        <p:nvPicPr>
          <p:cNvPr id="22" name="Audio 21">
            <a:hlinkClick r:id="" action="ppaction://media"/>
            <a:extLst>
              <a:ext uri="{FF2B5EF4-FFF2-40B4-BE49-F238E27FC236}">
                <a16:creationId xmlns:a16="http://schemas.microsoft.com/office/drawing/2014/main" id="{D3DDD2EE-1B6E-94CF-532C-71E1899F482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1375374"/>
      </p:ext>
    </p:extLst>
  </p:cSld>
  <p:clrMapOvr>
    <a:masterClrMapping/>
  </p:clrMapOvr>
  <mc:AlternateContent xmlns:mc="http://schemas.openxmlformats.org/markup-compatibility/2006">
    <mc:Choice xmlns:p14="http://schemas.microsoft.com/office/powerpoint/2010/main" Requires="p14">
      <p:transition spd="slow" p14:dur="2000" advTm="9927"/>
    </mc:Choice>
    <mc:Fallback>
      <p:transition spd="slow" advTm="9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387150"/>
            <a:ext cx="9144000" cy="1093072"/>
          </a:xfrm>
        </p:spPr>
        <p:txBody>
          <a:bodyPr rtlCol="0">
            <a:normAutofit/>
          </a:bodyPr>
          <a:lstStyle/>
          <a:p>
            <a:pPr rtl="0"/>
            <a:r>
              <a:rPr lang="en-GB" sz="5400" b="1" cap="all" spc="400" dirty="0">
                <a:solidFill>
                  <a:schemeClr val="bg1"/>
                </a:solidFill>
                <a:latin typeface="+mn-lt"/>
              </a:rPr>
              <a:t>Dexterity games</a:t>
            </a:r>
            <a:endParaRPr lang="en-GB" sz="5400" dirty="0"/>
          </a:p>
        </p:txBody>
      </p:sp>
      <p:pic>
        <p:nvPicPr>
          <p:cNvPr id="18" name="Audio 17">
            <a:hlinkClick r:id="" action="ppaction://media"/>
            <a:extLst>
              <a:ext uri="{FF2B5EF4-FFF2-40B4-BE49-F238E27FC236}">
                <a16:creationId xmlns:a16="http://schemas.microsoft.com/office/drawing/2014/main" id="{385D5EC5-69E7-87CA-E385-44E8E8EC1F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6076810"/>
      </p:ext>
    </p:extLst>
  </p:cSld>
  <p:clrMapOvr>
    <a:masterClrMapping/>
  </p:clrMapOvr>
  <mc:AlternateContent xmlns:mc="http://schemas.openxmlformats.org/markup-compatibility/2006">
    <mc:Choice xmlns:p14="http://schemas.microsoft.com/office/powerpoint/2010/main" Requires="p14">
      <p:transition spd="slow" p14:dur="2000" advTm="14182"/>
    </mc:Choice>
    <mc:Fallback>
      <p:transition spd="slow" advTm="14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16" name="Group 15">
            <a:extLst>
              <a:ext uri="{FF2B5EF4-FFF2-40B4-BE49-F238E27FC236}">
                <a16:creationId xmlns:a16="http://schemas.microsoft.com/office/drawing/2014/main" id="{B24C102C-2083-707E-50B2-C991A5B441DF}"/>
              </a:ext>
            </a:extLst>
          </p:cNvPr>
          <p:cNvGrpSpPr/>
          <p:nvPr/>
        </p:nvGrpSpPr>
        <p:grpSpPr>
          <a:xfrm>
            <a:off x="768257" y="1986595"/>
            <a:ext cx="3700001" cy="2193319"/>
            <a:chOff x="768257" y="1986595"/>
            <a:chExt cx="3700001" cy="2193319"/>
          </a:xfrm>
        </p:grpSpPr>
        <p:pic>
          <p:nvPicPr>
            <p:cNvPr id="4" name="Picture 3" descr="A wooden board with a circular pattern&#10;&#10;Description automatically generated">
              <a:extLst>
                <a:ext uri="{FF2B5EF4-FFF2-40B4-BE49-F238E27FC236}">
                  <a16:creationId xmlns:a16="http://schemas.microsoft.com/office/drawing/2014/main" id="{2BC9CE3C-96C8-C52D-4218-EB15D3EE19E5}"/>
                </a:ext>
              </a:extLst>
            </p:cNvPr>
            <p:cNvPicPr>
              <a:picLocks noChangeAspect="1"/>
            </p:cNvPicPr>
            <p:nvPr/>
          </p:nvPicPr>
          <p:blipFill>
            <a:blip r:embed="rId5"/>
            <a:stretch>
              <a:fillRect/>
            </a:stretch>
          </p:blipFill>
          <p:spPr>
            <a:xfrm>
              <a:off x="901659" y="1986595"/>
              <a:ext cx="3566599" cy="1885542"/>
            </a:xfrm>
            <a:prstGeom prst="rect">
              <a:avLst/>
            </a:prstGeom>
          </p:spPr>
        </p:pic>
        <p:sp>
          <p:nvSpPr>
            <p:cNvPr id="10" name="TextBox 9">
              <a:extLst>
                <a:ext uri="{FF2B5EF4-FFF2-40B4-BE49-F238E27FC236}">
                  <a16:creationId xmlns:a16="http://schemas.microsoft.com/office/drawing/2014/main" id="{6A3D900C-04EF-37F7-53ED-24BCF6B68F9F}"/>
                </a:ext>
              </a:extLst>
            </p:cNvPr>
            <p:cNvSpPr txBox="1"/>
            <p:nvPr/>
          </p:nvSpPr>
          <p:spPr>
            <a:xfrm>
              <a:off x="768257" y="3872137"/>
              <a:ext cx="1992858" cy="307777"/>
            </a:xfrm>
            <a:prstGeom prst="rect">
              <a:avLst/>
            </a:prstGeom>
            <a:noFill/>
          </p:spPr>
          <p:txBody>
            <a:bodyPr wrap="square">
              <a:spAutoFit/>
            </a:bodyPr>
            <a:lstStyle/>
            <a:p>
              <a:r>
                <a:rPr lang="en-GB" sz="1400" dirty="0" err="1"/>
                <a:t>Crokinole</a:t>
              </a:r>
              <a:r>
                <a:rPr lang="en-GB" sz="1400" dirty="0"/>
                <a:t>, 1876</a:t>
              </a:r>
            </a:p>
          </p:txBody>
        </p:sp>
      </p:grpSp>
      <p:grpSp>
        <p:nvGrpSpPr>
          <p:cNvPr id="15" name="Group 14">
            <a:extLst>
              <a:ext uri="{FF2B5EF4-FFF2-40B4-BE49-F238E27FC236}">
                <a16:creationId xmlns:a16="http://schemas.microsoft.com/office/drawing/2014/main" id="{BC279BBC-8850-8F0E-031B-E9939CC290E9}"/>
              </a:ext>
            </a:extLst>
          </p:cNvPr>
          <p:cNvGrpSpPr/>
          <p:nvPr/>
        </p:nvGrpSpPr>
        <p:grpSpPr>
          <a:xfrm>
            <a:off x="3933027" y="3995683"/>
            <a:ext cx="3786775" cy="2368805"/>
            <a:chOff x="3933027" y="3995683"/>
            <a:chExt cx="3786775" cy="2368805"/>
          </a:xfrm>
        </p:grpSpPr>
        <p:pic>
          <p:nvPicPr>
            <p:cNvPr id="7" name="Picture 6" descr="A paper map with cubes on it&#10;&#10;Description automatically generated">
              <a:extLst>
                <a:ext uri="{FF2B5EF4-FFF2-40B4-BE49-F238E27FC236}">
                  <a16:creationId xmlns:a16="http://schemas.microsoft.com/office/drawing/2014/main" id="{B504456F-AFBE-96CA-15F5-138AFBC90D04}"/>
                </a:ext>
              </a:extLst>
            </p:cNvPr>
            <p:cNvPicPr>
              <a:picLocks noChangeAspect="1"/>
            </p:cNvPicPr>
            <p:nvPr/>
          </p:nvPicPr>
          <p:blipFill>
            <a:blip r:embed="rId6"/>
            <a:stretch>
              <a:fillRect/>
            </a:stretch>
          </p:blipFill>
          <p:spPr>
            <a:xfrm>
              <a:off x="4001809" y="3995683"/>
              <a:ext cx="3717993" cy="2091371"/>
            </a:xfrm>
            <a:prstGeom prst="rect">
              <a:avLst/>
            </a:prstGeom>
          </p:spPr>
        </p:pic>
        <p:sp>
          <p:nvSpPr>
            <p:cNvPr id="11" name="TextBox 10">
              <a:extLst>
                <a:ext uri="{FF2B5EF4-FFF2-40B4-BE49-F238E27FC236}">
                  <a16:creationId xmlns:a16="http://schemas.microsoft.com/office/drawing/2014/main" id="{0F34AB9B-0394-956D-D84D-D2075CB1E7D1}"/>
                </a:ext>
              </a:extLst>
            </p:cNvPr>
            <p:cNvSpPr txBox="1"/>
            <p:nvPr/>
          </p:nvSpPr>
          <p:spPr>
            <a:xfrm>
              <a:off x="3933027" y="6056711"/>
              <a:ext cx="1992858" cy="307777"/>
            </a:xfrm>
            <a:prstGeom prst="rect">
              <a:avLst/>
            </a:prstGeom>
            <a:noFill/>
          </p:spPr>
          <p:txBody>
            <a:bodyPr wrap="square">
              <a:spAutoFit/>
            </a:bodyPr>
            <a:lstStyle/>
            <a:p>
              <a:r>
                <a:rPr lang="en-GB" sz="1400" dirty="0"/>
                <a:t>Cube Quest, 2013</a:t>
              </a:r>
            </a:p>
          </p:txBody>
        </p:sp>
      </p:grpSp>
      <p:grpSp>
        <p:nvGrpSpPr>
          <p:cNvPr id="13" name="Group 12">
            <a:extLst>
              <a:ext uri="{FF2B5EF4-FFF2-40B4-BE49-F238E27FC236}">
                <a16:creationId xmlns:a16="http://schemas.microsoft.com/office/drawing/2014/main" id="{4268877C-8C8A-8BC9-649A-B1CDB1030AA0}"/>
              </a:ext>
            </a:extLst>
          </p:cNvPr>
          <p:cNvGrpSpPr/>
          <p:nvPr/>
        </p:nvGrpSpPr>
        <p:grpSpPr>
          <a:xfrm>
            <a:off x="7823948" y="1602109"/>
            <a:ext cx="2856993" cy="2701351"/>
            <a:chOff x="7823948" y="1602109"/>
            <a:chExt cx="2856993" cy="2701351"/>
          </a:xfrm>
        </p:grpSpPr>
        <p:pic>
          <p:nvPicPr>
            <p:cNvPr id="9" name="Picture 8" descr="A game board with a puzzle&#10;&#10;Description automatically generated">
              <a:extLst>
                <a:ext uri="{FF2B5EF4-FFF2-40B4-BE49-F238E27FC236}">
                  <a16:creationId xmlns:a16="http://schemas.microsoft.com/office/drawing/2014/main" id="{6C2F9B0F-314B-A6E5-EC2D-1D54349FDB70}"/>
                </a:ext>
              </a:extLst>
            </p:cNvPr>
            <p:cNvPicPr>
              <a:picLocks noChangeAspect="1"/>
            </p:cNvPicPr>
            <p:nvPr/>
          </p:nvPicPr>
          <p:blipFill>
            <a:blip r:embed="rId7"/>
            <a:stretch>
              <a:fillRect/>
            </a:stretch>
          </p:blipFill>
          <p:spPr>
            <a:xfrm>
              <a:off x="7869505" y="1602109"/>
              <a:ext cx="2811436" cy="2393575"/>
            </a:xfrm>
            <a:prstGeom prst="rect">
              <a:avLst/>
            </a:prstGeom>
          </p:spPr>
        </p:pic>
        <p:sp>
          <p:nvSpPr>
            <p:cNvPr id="12" name="TextBox 11">
              <a:extLst>
                <a:ext uri="{FF2B5EF4-FFF2-40B4-BE49-F238E27FC236}">
                  <a16:creationId xmlns:a16="http://schemas.microsoft.com/office/drawing/2014/main" id="{3A435D31-0B67-ECED-5AA0-E87D5B7F4841}"/>
                </a:ext>
              </a:extLst>
            </p:cNvPr>
            <p:cNvSpPr txBox="1"/>
            <p:nvPr/>
          </p:nvSpPr>
          <p:spPr>
            <a:xfrm>
              <a:off x="7823948" y="3995683"/>
              <a:ext cx="1992858" cy="307777"/>
            </a:xfrm>
            <a:prstGeom prst="rect">
              <a:avLst/>
            </a:prstGeom>
            <a:noFill/>
          </p:spPr>
          <p:txBody>
            <a:bodyPr wrap="square">
              <a:spAutoFit/>
            </a:bodyPr>
            <a:lstStyle/>
            <a:p>
              <a:r>
                <a:rPr lang="en-GB" sz="1400" dirty="0" err="1"/>
                <a:t>PitchCar</a:t>
              </a:r>
              <a:r>
                <a:rPr lang="en-GB" sz="1400" dirty="0"/>
                <a:t>, 1995</a:t>
              </a:r>
            </a:p>
          </p:txBody>
        </p:sp>
      </p:grpSp>
      <p:pic>
        <p:nvPicPr>
          <p:cNvPr id="29" name="Audio 28">
            <a:hlinkClick r:id="" action="ppaction://media"/>
            <a:extLst>
              <a:ext uri="{FF2B5EF4-FFF2-40B4-BE49-F238E27FC236}">
                <a16:creationId xmlns:a16="http://schemas.microsoft.com/office/drawing/2014/main" id="{B8F0F5EB-5FD9-F3FE-5A24-F5573CFE21B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5565530"/>
      </p:ext>
    </p:extLst>
  </p:cSld>
  <p:clrMapOvr>
    <a:masterClrMapping/>
  </p:clrMapOvr>
  <mc:AlternateContent xmlns:mc="http://schemas.openxmlformats.org/markup-compatibility/2006">
    <mc:Choice xmlns:p14="http://schemas.microsoft.com/office/powerpoint/2010/main" Requires="p14">
      <p:transition spd="slow" p14:dur="2000" advTm="14696"/>
    </mc:Choice>
    <mc:Fallback>
      <p:transition spd="slow" advTm="14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20" name="Group 19">
            <a:extLst>
              <a:ext uri="{FF2B5EF4-FFF2-40B4-BE49-F238E27FC236}">
                <a16:creationId xmlns:a16="http://schemas.microsoft.com/office/drawing/2014/main" id="{94B6C8CE-14E0-8B75-A2E0-720B13B6102F}"/>
              </a:ext>
            </a:extLst>
          </p:cNvPr>
          <p:cNvGrpSpPr/>
          <p:nvPr/>
        </p:nvGrpSpPr>
        <p:grpSpPr>
          <a:xfrm>
            <a:off x="604396" y="1778225"/>
            <a:ext cx="3205503" cy="2849564"/>
            <a:chOff x="1093964" y="1965960"/>
            <a:chExt cx="3205503" cy="2849564"/>
          </a:xfrm>
        </p:grpSpPr>
        <p:pic>
          <p:nvPicPr>
            <p:cNvPr id="5" name="Picture 4" descr="A stack of wooden blocks&#10;&#10;Description automatically generated">
              <a:extLst>
                <a:ext uri="{FF2B5EF4-FFF2-40B4-BE49-F238E27FC236}">
                  <a16:creationId xmlns:a16="http://schemas.microsoft.com/office/drawing/2014/main" id="{FF5B51B0-0750-93C8-203D-DB10BD5775F3}"/>
                </a:ext>
              </a:extLst>
            </p:cNvPr>
            <p:cNvPicPr>
              <a:picLocks noChangeAspect="1"/>
            </p:cNvPicPr>
            <p:nvPr/>
          </p:nvPicPr>
          <p:blipFill>
            <a:blip r:embed="rId5"/>
            <a:stretch>
              <a:fillRect/>
            </a:stretch>
          </p:blipFill>
          <p:spPr>
            <a:xfrm>
              <a:off x="1171956" y="1965960"/>
              <a:ext cx="3127511" cy="2574036"/>
            </a:xfrm>
            <a:prstGeom prst="rect">
              <a:avLst/>
            </a:prstGeom>
          </p:spPr>
        </p:pic>
        <p:sp>
          <p:nvSpPr>
            <p:cNvPr id="18" name="TextBox 17">
              <a:extLst>
                <a:ext uri="{FF2B5EF4-FFF2-40B4-BE49-F238E27FC236}">
                  <a16:creationId xmlns:a16="http://schemas.microsoft.com/office/drawing/2014/main" id="{B871BA55-C5E6-ECBE-0956-FDDF90170DA4}"/>
                </a:ext>
              </a:extLst>
            </p:cNvPr>
            <p:cNvSpPr txBox="1"/>
            <p:nvPr/>
          </p:nvSpPr>
          <p:spPr>
            <a:xfrm>
              <a:off x="1093964" y="4507747"/>
              <a:ext cx="1992858" cy="307777"/>
            </a:xfrm>
            <a:prstGeom prst="rect">
              <a:avLst/>
            </a:prstGeom>
            <a:noFill/>
          </p:spPr>
          <p:txBody>
            <a:bodyPr wrap="square">
              <a:spAutoFit/>
            </a:bodyPr>
            <a:lstStyle/>
            <a:p>
              <a:r>
                <a:rPr lang="en-GB" sz="1400" dirty="0"/>
                <a:t>Jenga, 1983</a:t>
              </a:r>
            </a:p>
          </p:txBody>
        </p:sp>
      </p:grpSp>
      <p:grpSp>
        <p:nvGrpSpPr>
          <p:cNvPr id="23" name="Group 22">
            <a:extLst>
              <a:ext uri="{FF2B5EF4-FFF2-40B4-BE49-F238E27FC236}">
                <a16:creationId xmlns:a16="http://schemas.microsoft.com/office/drawing/2014/main" id="{873E2CE1-0C78-C21C-E9B3-E50C9696F1C5}"/>
              </a:ext>
            </a:extLst>
          </p:cNvPr>
          <p:cNvGrpSpPr/>
          <p:nvPr/>
        </p:nvGrpSpPr>
        <p:grpSpPr>
          <a:xfrm>
            <a:off x="4255434" y="3765509"/>
            <a:ext cx="3809174" cy="2413523"/>
            <a:chOff x="4287802" y="3599622"/>
            <a:chExt cx="3809174" cy="2413523"/>
          </a:xfrm>
        </p:grpSpPr>
        <p:pic>
          <p:nvPicPr>
            <p:cNvPr id="8" name="Picture 7" descr="A group of colorful blocks&#10;&#10;Description automatically generated">
              <a:extLst>
                <a:ext uri="{FF2B5EF4-FFF2-40B4-BE49-F238E27FC236}">
                  <a16:creationId xmlns:a16="http://schemas.microsoft.com/office/drawing/2014/main" id="{27972E71-D401-331B-26B9-3B90185ACB15}"/>
                </a:ext>
              </a:extLst>
            </p:cNvPr>
            <p:cNvPicPr>
              <a:picLocks noChangeAspect="1"/>
            </p:cNvPicPr>
            <p:nvPr/>
          </p:nvPicPr>
          <p:blipFill>
            <a:blip r:embed="rId6"/>
            <a:stretch>
              <a:fillRect/>
            </a:stretch>
          </p:blipFill>
          <p:spPr>
            <a:xfrm>
              <a:off x="4287802" y="3599622"/>
              <a:ext cx="3809174" cy="2143011"/>
            </a:xfrm>
            <a:prstGeom prst="rect">
              <a:avLst/>
            </a:prstGeom>
          </p:spPr>
        </p:pic>
        <p:sp>
          <p:nvSpPr>
            <p:cNvPr id="22" name="TextBox 21">
              <a:extLst>
                <a:ext uri="{FF2B5EF4-FFF2-40B4-BE49-F238E27FC236}">
                  <a16:creationId xmlns:a16="http://schemas.microsoft.com/office/drawing/2014/main" id="{17DC82AA-C8D5-73EA-0E1D-755CCBFE717C}"/>
                </a:ext>
              </a:extLst>
            </p:cNvPr>
            <p:cNvSpPr txBox="1"/>
            <p:nvPr/>
          </p:nvSpPr>
          <p:spPr>
            <a:xfrm>
              <a:off x="4375284" y="5705368"/>
              <a:ext cx="1992858" cy="307777"/>
            </a:xfrm>
            <a:prstGeom prst="rect">
              <a:avLst/>
            </a:prstGeom>
            <a:noFill/>
          </p:spPr>
          <p:txBody>
            <a:bodyPr wrap="square">
              <a:spAutoFit/>
            </a:bodyPr>
            <a:lstStyle/>
            <a:p>
              <a:r>
                <a:rPr lang="en-GB" sz="1400" dirty="0"/>
                <a:t>Junk Art, 2016</a:t>
              </a:r>
            </a:p>
          </p:txBody>
        </p:sp>
      </p:grpSp>
      <p:grpSp>
        <p:nvGrpSpPr>
          <p:cNvPr id="21" name="Group 20">
            <a:extLst>
              <a:ext uri="{FF2B5EF4-FFF2-40B4-BE49-F238E27FC236}">
                <a16:creationId xmlns:a16="http://schemas.microsoft.com/office/drawing/2014/main" id="{F89A86BA-339A-CA83-EE65-CFB47FF7E71A}"/>
              </a:ext>
            </a:extLst>
          </p:cNvPr>
          <p:cNvGrpSpPr/>
          <p:nvPr/>
        </p:nvGrpSpPr>
        <p:grpSpPr>
          <a:xfrm>
            <a:off x="7468799" y="744468"/>
            <a:ext cx="3372492" cy="3457458"/>
            <a:chOff x="7466757" y="364142"/>
            <a:chExt cx="3372492" cy="3457458"/>
          </a:xfrm>
        </p:grpSpPr>
        <p:pic>
          <p:nvPicPr>
            <p:cNvPr id="17" name="Picture 16" descr="A board game with cards&#10;&#10;Description automatically generated">
              <a:extLst>
                <a:ext uri="{FF2B5EF4-FFF2-40B4-BE49-F238E27FC236}">
                  <a16:creationId xmlns:a16="http://schemas.microsoft.com/office/drawing/2014/main" id="{114E01B2-E6E7-9945-CA87-0FB2DDB1C47D}"/>
                </a:ext>
              </a:extLst>
            </p:cNvPr>
            <p:cNvPicPr>
              <a:picLocks noChangeAspect="1"/>
            </p:cNvPicPr>
            <p:nvPr/>
          </p:nvPicPr>
          <p:blipFill>
            <a:blip r:embed="rId7"/>
            <a:stretch>
              <a:fillRect/>
            </a:stretch>
          </p:blipFill>
          <p:spPr>
            <a:xfrm>
              <a:off x="7466757" y="364142"/>
              <a:ext cx="3372492" cy="3372492"/>
            </a:xfrm>
            <a:prstGeom prst="rect">
              <a:avLst/>
            </a:prstGeom>
          </p:spPr>
        </p:pic>
        <p:sp>
          <p:nvSpPr>
            <p:cNvPr id="19" name="TextBox 18">
              <a:extLst>
                <a:ext uri="{FF2B5EF4-FFF2-40B4-BE49-F238E27FC236}">
                  <a16:creationId xmlns:a16="http://schemas.microsoft.com/office/drawing/2014/main" id="{ADAAFD44-F9FC-8E69-FBC9-EFE4BC631EB7}"/>
                </a:ext>
              </a:extLst>
            </p:cNvPr>
            <p:cNvSpPr txBox="1"/>
            <p:nvPr/>
          </p:nvSpPr>
          <p:spPr>
            <a:xfrm>
              <a:off x="7555770" y="3513823"/>
              <a:ext cx="1992858" cy="307777"/>
            </a:xfrm>
            <a:prstGeom prst="rect">
              <a:avLst/>
            </a:prstGeom>
            <a:noFill/>
          </p:spPr>
          <p:txBody>
            <a:bodyPr wrap="square">
              <a:spAutoFit/>
            </a:bodyPr>
            <a:lstStyle/>
            <a:p>
              <a:r>
                <a:rPr lang="en-GB" sz="1400" dirty="0"/>
                <a:t>Rhino Hero, 2011</a:t>
              </a:r>
            </a:p>
          </p:txBody>
        </p:sp>
      </p:grpSp>
      <p:pic>
        <p:nvPicPr>
          <p:cNvPr id="26" name="Audio 25">
            <a:hlinkClick r:id="" action="ppaction://media"/>
            <a:extLst>
              <a:ext uri="{FF2B5EF4-FFF2-40B4-BE49-F238E27FC236}">
                <a16:creationId xmlns:a16="http://schemas.microsoft.com/office/drawing/2014/main" id="{2B791EBC-F574-6AB4-2953-68C3FF40FB4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3699420"/>
      </p:ext>
    </p:extLst>
  </p:cSld>
  <p:clrMapOvr>
    <a:masterClrMapping/>
  </p:clrMapOvr>
  <mc:AlternateContent xmlns:mc="http://schemas.openxmlformats.org/markup-compatibility/2006">
    <mc:Choice xmlns:p14="http://schemas.microsoft.com/office/powerpoint/2010/main" Requires="p14">
      <p:transition spd="slow" p14:dur="2000" advTm="9766"/>
    </mc:Choice>
    <mc:Fallback>
      <p:transition spd="slow" advTm="9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12" name="Group 11">
            <a:extLst>
              <a:ext uri="{FF2B5EF4-FFF2-40B4-BE49-F238E27FC236}">
                <a16:creationId xmlns:a16="http://schemas.microsoft.com/office/drawing/2014/main" id="{EE355664-27C8-811E-1A82-0ACBB67CE499}"/>
              </a:ext>
            </a:extLst>
          </p:cNvPr>
          <p:cNvGrpSpPr/>
          <p:nvPr/>
        </p:nvGrpSpPr>
        <p:grpSpPr>
          <a:xfrm>
            <a:off x="900336" y="2751009"/>
            <a:ext cx="4262843" cy="3115792"/>
            <a:chOff x="991818" y="2564892"/>
            <a:chExt cx="4262843" cy="3115792"/>
          </a:xfrm>
        </p:grpSpPr>
        <p:pic>
          <p:nvPicPr>
            <p:cNvPr id="4" name="Picture 3" descr="A small blue and white table&#10;&#10;Description automatically generated">
              <a:extLst>
                <a:ext uri="{FF2B5EF4-FFF2-40B4-BE49-F238E27FC236}">
                  <a16:creationId xmlns:a16="http://schemas.microsoft.com/office/drawing/2014/main" id="{E06296A8-9EF0-DEFC-677F-60FC77C67C41}"/>
                </a:ext>
              </a:extLst>
            </p:cNvPr>
            <p:cNvPicPr>
              <a:picLocks noChangeAspect="1"/>
            </p:cNvPicPr>
            <p:nvPr/>
          </p:nvPicPr>
          <p:blipFill>
            <a:blip r:embed="rId5"/>
            <a:stretch>
              <a:fillRect/>
            </a:stretch>
          </p:blipFill>
          <p:spPr>
            <a:xfrm>
              <a:off x="991818" y="2564892"/>
              <a:ext cx="4262843" cy="2861788"/>
            </a:xfrm>
            <a:prstGeom prst="rect">
              <a:avLst/>
            </a:prstGeom>
          </p:spPr>
        </p:pic>
        <p:sp>
          <p:nvSpPr>
            <p:cNvPr id="9" name="TextBox 8">
              <a:extLst>
                <a:ext uri="{FF2B5EF4-FFF2-40B4-BE49-F238E27FC236}">
                  <a16:creationId xmlns:a16="http://schemas.microsoft.com/office/drawing/2014/main" id="{8B9036EC-C91D-2780-2D9B-F4AAC9AF0031}"/>
                </a:ext>
              </a:extLst>
            </p:cNvPr>
            <p:cNvSpPr txBox="1"/>
            <p:nvPr/>
          </p:nvSpPr>
          <p:spPr>
            <a:xfrm>
              <a:off x="1205516" y="5372907"/>
              <a:ext cx="1992858" cy="307777"/>
            </a:xfrm>
            <a:prstGeom prst="rect">
              <a:avLst/>
            </a:prstGeom>
            <a:noFill/>
          </p:spPr>
          <p:txBody>
            <a:bodyPr wrap="square">
              <a:spAutoFit/>
            </a:bodyPr>
            <a:lstStyle/>
            <a:p>
              <a:r>
                <a:rPr lang="en-GB" sz="1400" dirty="0" err="1"/>
                <a:t>Klask</a:t>
              </a:r>
              <a:r>
                <a:rPr lang="en-GB" sz="1400" dirty="0"/>
                <a:t>, 2014</a:t>
              </a:r>
            </a:p>
          </p:txBody>
        </p:sp>
      </p:grpSp>
      <p:grpSp>
        <p:nvGrpSpPr>
          <p:cNvPr id="11" name="Group 10">
            <a:extLst>
              <a:ext uri="{FF2B5EF4-FFF2-40B4-BE49-F238E27FC236}">
                <a16:creationId xmlns:a16="http://schemas.microsoft.com/office/drawing/2014/main" id="{1B6403B1-65AB-EB7C-2368-077CBB933274}"/>
              </a:ext>
            </a:extLst>
          </p:cNvPr>
          <p:cNvGrpSpPr/>
          <p:nvPr/>
        </p:nvGrpSpPr>
        <p:grpSpPr>
          <a:xfrm>
            <a:off x="6685196" y="1345976"/>
            <a:ext cx="3766168" cy="4024176"/>
            <a:chOff x="6863221" y="1313608"/>
            <a:chExt cx="3766168" cy="4024176"/>
          </a:xfrm>
        </p:grpSpPr>
        <p:pic>
          <p:nvPicPr>
            <p:cNvPr id="7" name="Picture 6" descr="A red board game with a cartoon character on it&#10;&#10;Description automatically generated">
              <a:extLst>
                <a:ext uri="{FF2B5EF4-FFF2-40B4-BE49-F238E27FC236}">
                  <a16:creationId xmlns:a16="http://schemas.microsoft.com/office/drawing/2014/main" id="{526338DF-DEAD-C272-BDC9-138AAE82ACF1}"/>
                </a:ext>
              </a:extLst>
            </p:cNvPr>
            <p:cNvPicPr>
              <a:picLocks noChangeAspect="1"/>
            </p:cNvPicPr>
            <p:nvPr/>
          </p:nvPicPr>
          <p:blipFill>
            <a:blip r:embed="rId6"/>
            <a:stretch>
              <a:fillRect/>
            </a:stretch>
          </p:blipFill>
          <p:spPr>
            <a:xfrm>
              <a:off x="6863221" y="1313608"/>
              <a:ext cx="3766168" cy="3766168"/>
            </a:xfrm>
            <a:prstGeom prst="rect">
              <a:avLst/>
            </a:prstGeom>
          </p:spPr>
        </p:pic>
        <p:sp>
          <p:nvSpPr>
            <p:cNvPr id="10" name="TextBox 9">
              <a:extLst>
                <a:ext uri="{FF2B5EF4-FFF2-40B4-BE49-F238E27FC236}">
                  <a16:creationId xmlns:a16="http://schemas.microsoft.com/office/drawing/2014/main" id="{CEC4F389-E2A6-9536-4654-8A36EDBA6324}"/>
                </a:ext>
              </a:extLst>
            </p:cNvPr>
            <p:cNvSpPr txBox="1"/>
            <p:nvPr/>
          </p:nvSpPr>
          <p:spPr>
            <a:xfrm>
              <a:off x="6958745" y="5030007"/>
              <a:ext cx="1992858" cy="307777"/>
            </a:xfrm>
            <a:prstGeom prst="rect">
              <a:avLst/>
            </a:prstGeom>
            <a:noFill/>
          </p:spPr>
          <p:txBody>
            <a:bodyPr wrap="square">
              <a:spAutoFit/>
            </a:bodyPr>
            <a:lstStyle/>
            <a:p>
              <a:r>
                <a:rPr lang="en-GB" sz="1400" dirty="0"/>
                <a:t>Operation, 1965</a:t>
              </a:r>
            </a:p>
          </p:txBody>
        </p:sp>
      </p:grpSp>
      <p:pic>
        <p:nvPicPr>
          <p:cNvPr id="24" name="Audio 23">
            <a:hlinkClick r:id="" action="ppaction://media"/>
            <a:extLst>
              <a:ext uri="{FF2B5EF4-FFF2-40B4-BE49-F238E27FC236}">
                <a16:creationId xmlns:a16="http://schemas.microsoft.com/office/drawing/2014/main" id="{87D3B27B-A731-8BD8-144D-7DFE0217AD2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8069617"/>
      </p:ext>
    </p:extLst>
  </p:cSld>
  <p:clrMapOvr>
    <a:masterClrMapping/>
  </p:clrMapOvr>
  <mc:AlternateContent xmlns:mc="http://schemas.openxmlformats.org/markup-compatibility/2006">
    <mc:Choice xmlns:p14="http://schemas.microsoft.com/office/powerpoint/2010/main" Requires="p14">
      <p:transition spd="slow" p14:dur="2000" advTm="7001"/>
    </mc:Choice>
    <mc:Fallback>
      <p:transition spd="slow" advTm="7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openxmlformats.org/package/2006/metadata/core-properties"/>
    <ds:schemaRef ds:uri="http://purl.org/dc/dcmitype/"/>
    <ds:schemaRef ds:uri="http://www.w3.org/XML/1998/namespace"/>
    <ds:schemaRef ds:uri="http://purl.org/dc/terms/"/>
    <ds:schemaRef ds:uri="http://schemas.microsoft.com/office/2006/metadata/properties"/>
    <ds:schemaRef ds:uri="http://schemas.microsoft.com/office/2006/documentManagement/types"/>
    <ds:schemaRef ds:uri="http://schemas.microsoft.com/office/infopath/2007/PartnerControls"/>
    <ds:schemaRef ds:uri="16c05727-aa75-4e4a-9b5f-8a80a1165891"/>
    <ds:schemaRef ds:uri="71af3243-3dd4-4a8d-8c0d-dd76da1f02a5"/>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{44BE4D86-D855-4304-9A5F-D26D547638CB}tf89338750_win32</Template>
  <TotalTime>657</TotalTime>
  <Words>803</Words>
  <Application>Microsoft Office PowerPoint</Application>
  <PresentationFormat>Widescreen</PresentationFormat>
  <Paragraphs>76</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Univers</vt:lpstr>
      <vt:lpstr>GradientUnivers</vt:lpstr>
      <vt:lpstr>CM3070 Pitch</vt:lpstr>
      <vt:lpstr>Boardgames</vt:lpstr>
      <vt:lpstr>Boardgames</vt:lpstr>
      <vt:lpstr>Boardgames</vt:lpstr>
      <vt:lpstr>Boardgames</vt:lpstr>
      <vt:lpstr>Dexterity games</vt:lpstr>
      <vt:lpstr>Dexterity games</vt:lpstr>
      <vt:lpstr>Dexterity games</vt:lpstr>
      <vt:lpstr>Dexterity games</vt:lpstr>
      <vt:lpstr>Digital boardgames</vt:lpstr>
      <vt:lpstr>Digital boardgames</vt:lpstr>
      <vt:lpstr>Digital boardgames</vt:lpstr>
      <vt:lpstr>Digital boardgames</vt:lpstr>
      <vt:lpstr>Junk 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CM3070 Pitch</dc:title>
  <dc:creator>Tom Nagel</dc:creator>
  <cp:lastModifiedBy>Tom Nagel</cp:lastModifiedBy>
  <cp:revision>9</cp:revision>
  <dcterms:created xsi:type="dcterms:W3CDTF">2023-10-14T15:16:58Z</dcterms:created>
  <dcterms:modified xsi:type="dcterms:W3CDTF">2023-10-17T17:59:02Z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